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5" r:id="rId3"/>
    <p:sldMasterId id="2147483721" r:id="rId4"/>
  </p:sldMasterIdLst>
  <p:notesMasterIdLst>
    <p:notesMasterId r:id="rId119"/>
  </p:notesMasterIdLst>
  <p:handoutMasterIdLst>
    <p:handoutMasterId r:id="rId120"/>
  </p:handoutMasterIdLst>
  <p:sldIdLst>
    <p:sldId id="257" r:id="rId5"/>
    <p:sldId id="261" r:id="rId6"/>
    <p:sldId id="390" r:id="rId7"/>
    <p:sldId id="391" r:id="rId8"/>
    <p:sldId id="357" r:id="rId9"/>
    <p:sldId id="358" r:id="rId10"/>
    <p:sldId id="392" r:id="rId11"/>
    <p:sldId id="359" r:id="rId12"/>
    <p:sldId id="477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64" r:id="rId22"/>
    <p:sldId id="465" r:id="rId23"/>
    <p:sldId id="466" r:id="rId24"/>
    <p:sldId id="467" r:id="rId25"/>
    <p:sldId id="470" r:id="rId26"/>
    <p:sldId id="468" r:id="rId27"/>
    <p:sldId id="471" r:id="rId28"/>
    <p:sldId id="476" r:id="rId29"/>
    <p:sldId id="472" r:id="rId30"/>
    <p:sldId id="473" r:id="rId31"/>
    <p:sldId id="474" r:id="rId32"/>
    <p:sldId id="478" r:id="rId33"/>
    <p:sldId id="475" r:id="rId34"/>
    <p:sldId id="479" r:id="rId35"/>
    <p:sldId id="480" r:id="rId36"/>
    <p:sldId id="481" r:id="rId37"/>
    <p:sldId id="482" r:id="rId38"/>
    <p:sldId id="483" r:id="rId39"/>
    <p:sldId id="403" r:id="rId40"/>
    <p:sldId id="484" r:id="rId41"/>
    <p:sldId id="485" r:id="rId42"/>
    <p:sldId id="486" r:id="rId43"/>
    <p:sldId id="487" r:id="rId44"/>
    <p:sldId id="488" r:id="rId45"/>
    <p:sldId id="489" r:id="rId46"/>
    <p:sldId id="490" r:id="rId47"/>
    <p:sldId id="491" r:id="rId48"/>
    <p:sldId id="494" r:id="rId49"/>
    <p:sldId id="492" r:id="rId50"/>
    <p:sldId id="503" r:id="rId51"/>
    <p:sldId id="495" r:id="rId52"/>
    <p:sldId id="496" r:id="rId53"/>
    <p:sldId id="493" r:id="rId54"/>
    <p:sldId id="497" r:id="rId55"/>
    <p:sldId id="498" r:id="rId56"/>
    <p:sldId id="499" r:id="rId57"/>
    <p:sldId id="500" r:id="rId58"/>
    <p:sldId id="501" r:id="rId59"/>
    <p:sldId id="502" r:id="rId60"/>
    <p:sldId id="504" r:id="rId61"/>
    <p:sldId id="505" r:id="rId62"/>
    <p:sldId id="506" r:id="rId63"/>
    <p:sldId id="507" r:id="rId64"/>
    <p:sldId id="508" r:id="rId65"/>
    <p:sldId id="509" r:id="rId66"/>
    <p:sldId id="510" r:id="rId67"/>
    <p:sldId id="511" r:id="rId68"/>
    <p:sldId id="512" r:id="rId69"/>
    <p:sldId id="513" r:id="rId70"/>
    <p:sldId id="514" r:id="rId71"/>
    <p:sldId id="515" r:id="rId72"/>
    <p:sldId id="516" r:id="rId73"/>
    <p:sldId id="517" r:id="rId74"/>
    <p:sldId id="518" r:id="rId75"/>
    <p:sldId id="521" r:id="rId76"/>
    <p:sldId id="522" r:id="rId77"/>
    <p:sldId id="534" r:id="rId78"/>
    <p:sldId id="523" r:id="rId79"/>
    <p:sldId id="530" r:id="rId80"/>
    <p:sldId id="531" r:id="rId81"/>
    <p:sldId id="532" r:id="rId82"/>
    <p:sldId id="533" r:id="rId83"/>
    <p:sldId id="529" r:id="rId84"/>
    <p:sldId id="524" r:id="rId85"/>
    <p:sldId id="525" r:id="rId86"/>
    <p:sldId id="526" r:id="rId87"/>
    <p:sldId id="527" r:id="rId88"/>
    <p:sldId id="554" r:id="rId89"/>
    <p:sldId id="555" r:id="rId90"/>
    <p:sldId id="556" r:id="rId91"/>
    <p:sldId id="557" r:id="rId92"/>
    <p:sldId id="558" r:id="rId93"/>
    <p:sldId id="559" r:id="rId94"/>
    <p:sldId id="560" r:id="rId95"/>
    <p:sldId id="561" r:id="rId96"/>
    <p:sldId id="562" r:id="rId97"/>
    <p:sldId id="563" r:id="rId98"/>
    <p:sldId id="410" r:id="rId99"/>
    <p:sldId id="564" r:id="rId100"/>
    <p:sldId id="565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258" r:id="rId1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8BEA"/>
    <a:srgbClr val="B96CBE"/>
    <a:srgbClr val="FF2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4055" autoAdjust="0"/>
  </p:normalViewPr>
  <p:slideViewPr>
    <p:cSldViewPr snapToGrid="0">
      <p:cViewPr>
        <p:scale>
          <a:sx n="100" d="100"/>
          <a:sy n="100" d="100"/>
        </p:scale>
        <p:origin x="-640" y="128"/>
      </p:cViewPr>
      <p:guideLst>
        <p:guide orient="horz" pos="1988"/>
        <p:guide pos="384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584"/>
    </p:cViewPr>
  </p:sorterViewPr>
  <p:notesViewPr>
    <p:cSldViewPr snapToGrid="0">
      <p:cViewPr varScale="1">
        <p:scale>
          <a:sx n="44" d="100"/>
          <a:sy n="44" d="100"/>
        </p:scale>
        <p:origin x="1547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handoutMaster" Target="handoutMasters/handoutMaster1.xml"/><Relationship Id="rId121" Type="http://schemas.openxmlformats.org/officeDocument/2006/relationships/printerSettings" Target="printerSettings/printerSettings1.bin"/><Relationship Id="rId122" Type="http://schemas.openxmlformats.org/officeDocument/2006/relationships/presProps" Target="presProps.xml"/><Relationship Id="rId123" Type="http://schemas.openxmlformats.org/officeDocument/2006/relationships/viewProps" Target="viewProps.xml"/><Relationship Id="rId124" Type="http://schemas.openxmlformats.org/officeDocument/2006/relationships/theme" Target="theme/theme1.xml"/><Relationship Id="rId125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notesMaster" Target="notesMasters/notesMaster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AB6C57-8752-4036-867E-0A47C3ECD87D}" type="doc">
      <dgm:prSet loTypeId="urn:microsoft.com/office/officeart/2005/8/layout/list1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zh-CN" altLang="en-US"/>
        </a:p>
      </dgm:t>
    </dgm:pt>
    <dgm:pt modelId="{3F7D7217-1BB6-4C7C-979B-0FE286C6BD3F}">
      <dgm:prSet phldrT="[文本]"/>
      <dgm:spPr/>
      <dgm:t>
        <a:bodyPr/>
        <a:lstStyle/>
        <a:p>
          <a:r>
            <a:rPr lang="en-US" altLang="zh-CN" dirty="0" err="1" smtClean="0">
              <a:latin typeface="微软雅黑" pitchFamily="34" charset="-122"/>
              <a:ea typeface="微软雅黑" pitchFamily="34" charset="-122"/>
            </a:rPr>
            <a:t>Sugon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company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independently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researched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developed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it</a:t>
          </a:r>
          <a:endParaRPr lang="zh-CN" altLang="en-US" dirty="0">
            <a:latin typeface="微软雅黑" pitchFamily="34" charset="-122"/>
            <a:ea typeface="微软雅黑" pitchFamily="34" charset="-122"/>
          </a:endParaRPr>
        </a:p>
      </dgm:t>
    </dgm:pt>
    <dgm:pt modelId="{BBC0F9C0-3416-4F5B-880E-9EFF5614B951}" type="parTrans" cxnId="{0A2DC365-DF2D-4BCC-9FA6-F3584E74D4F2}">
      <dgm:prSet/>
      <dgm:spPr/>
      <dgm:t>
        <a:bodyPr/>
        <a:lstStyle/>
        <a:p>
          <a:endParaRPr lang="zh-CN" altLang="en-US"/>
        </a:p>
      </dgm:t>
    </dgm:pt>
    <dgm:pt modelId="{E713059C-8F6D-48F2-9863-286CFE422432}" type="sibTrans" cxnId="{0A2DC365-DF2D-4BCC-9FA6-F3584E74D4F2}">
      <dgm:prSet/>
      <dgm:spPr/>
      <dgm:t>
        <a:bodyPr/>
        <a:lstStyle/>
        <a:p>
          <a:endParaRPr lang="zh-CN" altLang="en-US"/>
        </a:p>
      </dgm:t>
    </dgm:pt>
    <dgm:pt modelId="{8DAEE3F5-0C89-4E3D-AF42-05DD3463CE33}">
      <dgm:prSet/>
      <dgm:spPr/>
      <dgm:t>
        <a:bodyPr/>
        <a:lstStyle/>
        <a:p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All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hardware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I980-G10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was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developed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independently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by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err="1" smtClean="0">
              <a:latin typeface="微软雅黑" pitchFamily="34" charset="-122"/>
              <a:ea typeface="微软雅黑" pitchFamily="34" charset="-122"/>
            </a:rPr>
            <a:t>Sugon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: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from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board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unit,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from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BMC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BIOS.</a:t>
          </a:r>
          <a:endParaRPr lang="zh-CN" dirty="0">
            <a:latin typeface="微软雅黑" pitchFamily="34" charset="-122"/>
            <a:ea typeface="微软雅黑" pitchFamily="34" charset="-122"/>
          </a:endParaRPr>
        </a:p>
      </dgm:t>
    </dgm:pt>
    <dgm:pt modelId="{702250F8-8245-41C9-849A-F456CA607953}" type="parTrans" cxnId="{D2212224-5C48-4FDF-ADDB-5B793E7F055E}">
      <dgm:prSet/>
      <dgm:spPr/>
      <dgm:t>
        <a:bodyPr/>
        <a:lstStyle/>
        <a:p>
          <a:endParaRPr lang="zh-CN" altLang="en-US"/>
        </a:p>
      </dgm:t>
    </dgm:pt>
    <dgm:pt modelId="{2809F0BE-9108-498B-A17F-55465C9C91AC}" type="sibTrans" cxnId="{D2212224-5C48-4FDF-ADDB-5B793E7F055E}">
      <dgm:prSet/>
      <dgm:spPr/>
      <dgm:t>
        <a:bodyPr/>
        <a:lstStyle/>
        <a:p>
          <a:endParaRPr lang="zh-CN" altLang="en-US"/>
        </a:p>
      </dgm:t>
    </dgm:pt>
    <dgm:pt modelId="{58FD1874-47A8-4D0A-B844-CBAF5DDB27E5}">
      <dgm:prSet/>
      <dgm:spPr/>
      <dgm:t>
        <a:bodyPr/>
        <a:lstStyle/>
        <a:p>
          <a:r>
            <a:rPr lang="en-US" altLang="en-US" dirty="0" smtClean="0">
              <a:latin typeface="微软雅黑" pitchFamily="34" charset="-122"/>
              <a:ea typeface="微软雅黑" pitchFamily="34" charset="-122"/>
            </a:rPr>
            <a:t>Modularization for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w</a:t>
          </a:r>
          <a:r>
            <a:rPr lang="en-US" altLang="en-US" dirty="0" smtClean="0">
              <a:latin typeface="微软雅黑" pitchFamily="34" charset="-122"/>
              <a:ea typeface="微软雅黑" pitchFamily="34" charset="-122"/>
            </a:rPr>
            <a:t>hole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design</a:t>
          </a:r>
          <a:endParaRPr lang="zh-CN" dirty="0">
            <a:latin typeface="微软雅黑" pitchFamily="34" charset="-122"/>
            <a:ea typeface="微软雅黑" pitchFamily="34" charset="-122"/>
          </a:endParaRPr>
        </a:p>
      </dgm:t>
    </dgm:pt>
    <dgm:pt modelId="{EED1B0F1-E524-4438-B71D-AE668C1D99BB}" type="parTrans" cxnId="{703C3A76-8B6C-4838-8104-BAE4B102433B}">
      <dgm:prSet/>
      <dgm:spPr/>
      <dgm:t>
        <a:bodyPr/>
        <a:lstStyle/>
        <a:p>
          <a:endParaRPr lang="zh-CN" altLang="en-US"/>
        </a:p>
      </dgm:t>
    </dgm:pt>
    <dgm:pt modelId="{96F4C772-7375-4A3C-97BF-693F2A61053A}" type="sibTrans" cxnId="{703C3A76-8B6C-4838-8104-BAE4B102433B}">
      <dgm:prSet/>
      <dgm:spPr/>
      <dgm:t>
        <a:bodyPr/>
        <a:lstStyle/>
        <a:p>
          <a:endParaRPr lang="zh-CN" altLang="en-US"/>
        </a:p>
      </dgm:t>
    </dgm:pt>
    <dgm:pt modelId="{D8108256-EBC1-401D-83BF-A4F61D7C75BA}">
      <dgm:prSet/>
      <dgm:spPr/>
      <dgm:t>
        <a:bodyPr/>
        <a:lstStyle/>
        <a:p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CPU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board,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IOE,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power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supply,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fan,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10-gigabit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management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I980-G10</a:t>
          </a:r>
          <a:r>
            <a:rPr lang="zh-CN" altLang="en-US" dirty="0" smtClean="0"/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are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independent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modules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easy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install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management.</a:t>
          </a:r>
          <a:endParaRPr lang="zh-CN" dirty="0">
            <a:latin typeface="微软雅黑" pitchFamily="34" charset="-122"/>
            <a:ea typeface="微软雅黑" pitchFamily="34" charset="-122"/>
          </a:endParaRPr>
        </a:p>
      </dgm:t>
    </dgm:pt>
    <dgm:pt modelId="{06187D54-B368-402B-836A-CD0AD3C36AB0}" type="parTrans" cxnId="{2B6249C7-3A9F-4A36-A4B0-6AC5B2801622}">
      <dgm:prSet/>
      <dgm:spPr/>
      <dgm:t>
        <a:bodyPr/>
        <a:lstStyle/>
        <a:p>
          <a:endParaRPr lang="zh-CN" altLang="en-US"/>
        </a:p>
      </dgm:t>
    </dgm:pt>
    <dgm:pt modelId="{64F4CECD-FE2E-4A45-81A2-5926F5AA0CB2}" type="sibTrans" cxnId="{2B6249C7-3A9F-4A36-A4B0-6AC5B2801622}">
      <dgm:prSet/>
      <dgm:spPr/>
      <dgm:t>
        <a:bodyPr/>
        <a:lstStyle/>
        <a:p>
          <a:endParaRPr lang="zh-CN" altLang="en-US"/>
        </a:p>
      </dgm:t>
    </dgm:pt>
    <dgm:pt modelId="{4B7B62DD-A1DE-4455-87AD-56FF19267806}">
      <dgm:prSet/>
      <dgm:spPr/>
      <dgm:t>
        <a:bodyPr/>
        <a:lstStyle/>
        <a:p>
          <a:r>
            <a:rPr lang="en-US" altLang="zh-CN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rPr>
            <a:t>hardware partitioning design</a:t>
          </a:r>
          <a:endParaRPr lang="zh-CN" dirty="0">
            <a:latin typeface="微软雅黑" pitchFamily="34" charset="-122"/>
            <a:ea typeface="微软雅黑" pitchFamily="34" charset="-122"/>
          </a:endParaRPr>
        </a:p>
      </dgm:t>
    </dgm:pt>
    <dgm:pt modelId="{727F2097-6B3B-416F-BEC4-0F42256A9B0B}" type="parTrans" cxnId="{E29EC0E9-24D3-4AD2-872C-41A1E12FE57F}">
      <dgm:prSet/>
      <dgm:spPr/>
      <dgm:t>
        <a:bodyPr/>
        <a:lstStyle/>
        <a:p>
          <a:endParaRPr lang="zh-CN" altLang="en-US"/>
        </a:p>
      </dgm:t>
    </dgm:pt>
    <dgm:pt modelId="{18A4D15C-AA46-48C5-ABA6-DF775763E72E}" type="sibTrans" cxnId="{E29EC0E9-24D3-4AD2-872C-41A1E12FE57F}">
      <dgm:prSet/>
      <dgm:spPr/>
      <dgm:t>
        <a:bodyPr/>
        <a:lstStyle/>
        <a:p>
          <a:endParaRPr lang="zh-CN" altLang="en-US"/>
        </a:p>
      </dgm:t>
    </dgm:pt>
    <dgm:pt modelId="{C397050B-9F03-4937-AC9B-A8662CE8D572}">
      <dgm:prSet/>
      <dgm:spPr/>
      <dgm:t>
        <a:bodyPr/>
        <a:lstStyle/>
        <a:p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I980-G10 can choose 2 or 4 compute modules. When installing 4 compute modules, you can choose single partition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module(8-way) or 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dual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partition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module(dual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4-way).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They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are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flexible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meet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more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need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our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clients.</a:t>
          </a:r>
          <a:endParaRPr lang="zh-CN" dirty="0">
            <a:latin typeface="微软雅黑" pitchFamily="34" charset="-122"/>
            <a:ea typeface="微软雅黑" pitchFamily="34" charset="-122"/>
          </a:endParaRPr>
        </a:p>
      </dgm:t>
    </dgm:pt>
    <dgm:pt modelId="{F421A366-DF8E-4146-95D5-D289BF76A68B}" type="parTrans" cxnId="{9B68931F-1EAC-470F-B482-982A56B1CDB3}">
      <dgm:prSet/>
      <dgm:spPr/>
      <dgm:t>
        <a:bodyPr/>
        <a:lstStyle/>
        <a:p>
          <a:endParaRPr lang="zh-CN" altLang="en-US"/>
        </a:p>
      </dgm:t>
    </dgm:pt>
    <dgm:pt modelId="{EC3851D8-157A-41EA-B705-ABB27679F16B}" type="sibTrans" cxnId="{9B68931F-1EAC-470F-B482-982A56B1CDB3}">
      <dgm:prSet/>
      <dgm:spPr/>
      <dgm:t>
        <a:bodyPr/>
        <a:lstStyle/>
        <a:p>
          <a:endParaRPr lang="zh-CN" altLang="en-US"/>
        </a:p>
      </dgm:t>
    </dgm:pt>
    <dgm:pt modelId="{A349CB15-90BE-4535-BF8A-5F2674ABA2F3}">
      <dgm:prSet/>
      <dgm:spPr/>
      <dgm:t>
        <a:bodyPr/>
        <a:lstStyle/>
        <a:p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offline-optical diagnosis function</a:t>
          </a:r>
          <a:endParaRPr lang="zh-CN" dirty="0">
            <a:latin typeface="微软雅黑" pitchFamily="34" charset="-122"/>
            <a:ea typeface="微软雅黑" pitchFamily="34" charset="-122"/>
          </a:endParaRPr>
        </a:p>
      </dgm:t>
    </dgm:pt>
    <dgm:pt modelId="{A79D152A-A395-41E4-A4B5-87ABBB0DCAD8}" type="parTrans" cxnId="{2269217D-F853-4560-8C1D-95730B4FDDB5}">
      <dgm:prSet/>
      <dgm:spPr/>
      <dgm:t>
        <a:bodyPr/>
        <a:lstStyle/>
        <a:p>
          <a:endParaRPr lang="zh-CN" altLang="en-US"/>
        </a:p>
      </dgm:t>
    </dgm:pt>
    <dgm:pt modelId="{AACBAE4C-3493-4D06-91F9-9CA8BE99A5A3}" type="sibTrans" cxnId="{2269217D-F853-4560-8C1D-95730B4FDDB5}">
      <dgm:prSet/>
      <dgm:spPr/>
      <dgm:t>
        <a:bodyPr/>
        <a:lstStyle/>
        <a:p>
          <a:endParaRPr lang="zh-CN" altLang="en-US"/>
        </a:p>
      </dgm:t>
    </dgm:pt>
    <dgm:pt modelId="{5C068AEC-ECE9-4B2E-883B-22EB27C52BC7}">
      <dgm:prSet/>
      <dgm:spPr/>
      <dgm:t>
        <a:bodyPr/>
        <a:lstStyle/>
        <a:p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All the CPU and memories of compute module have a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pilot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light.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When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bug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happens,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you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can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only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pull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out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module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press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1" dirty="0" smtClean="0">
              <a:latin typeface="微软雅黑" pitchFamily="34" charset="-122"/>
              <a:ea typeface="微软雅黑" pitchFamily="34" charset="-122"/>
            </a:rPr>
            <a:t>switch</a:t>
          </a:r>
          <a:r>
            <a:rPr lang="zh-CN" altLang="en-US" i="1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button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on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it,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pilot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light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part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will be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on.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So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it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is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very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convenient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find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out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position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i="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i="0" dirty="0" smtClean="0">
              <a:latin typeface="微软雅黑" pitchFamily="34" charset="-122"/>
              <a:ea typeface="微软雅黑" pitchFamily="34" charset="-122"/>
            </a:rPr>
            <a:t>part.</a:t>
          </a:r>
          <a:endParaRPr lang="zh-CN" dirty="0">
            <a:latin typeface="微软雅黑" pitchFamily="34" charset="-122"/>
            <a:ea typeface="微软雅黑" pitchFamily="34" charset="-122"/>
          </a:endParaRPr>
        </a:p>
      </dgm:t>
    </dgm:pt>
    <dgm:pt modelId="{B40A2324-26AF-41F8-9C21-0A90FA07A7E3}" type="parTrans" cxnId="{2AE85277-87F5-45F4-A941-31055F01F8E6}">
      <dgm:prSet/>
      <dgm:spPr/>
      <dgm:t>
        <a:bodyPr/>
        <a:lstStyle/>
        <a:p>
          <a:endParaRPr lang="zh-CN" altLang="en-US"/>
        </a:p>
      </dgm:t>
    </dgm:pt>
    <dgm:pt modelId="{727D1258-2E30-45F6-913A-8DE0EDEDE53B}" type="sibTrans" cxnId="{2AE85277-87F5-45F4-A941-31055F01F8E6}">
      <dgm:prSet/>
      <dgm:spPr/>
      <dgm:t>
        <a:bodyPr/>
        <a:lstStyle/>
        <a:p>
          <a:endParaRPr lang="zh-CN" altLang="en-US"/>
        </a:p>
      </dgm:t>
    </dgm:pt>
    <dgm:pt modelId="{EE4DEC0A-0A65-4818-A93C-49B927010686}">
      <dgm:prSet/>
      <dgm:spPr/>
      <dgm:t>
        <a:bodyPr/>
        <a:lstStyle/>
        <a:p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PCI-E hot-plug function</a:t>
          </a:r>
          <a:endParaRPr lang="zh-CN" dirty="0">
            <a:latin typeface="微软雅黑" pitchFamily="34" charset="-122"/>
            <a:ea typeface="微软雅黑" pitchFamily="34" charset="-122"/>
          </a:endParaRPr>
        </a:p>
      </dgm:t>
    </dgm:pt>
    <dgm:pt modelId="{44489469-57D9-4400-B0D9-E2787A70F732}" type="parTrans" cxnId="{95685588-4E2D-4557-9724-BE6FAEF9ADB2}">
      <dgm:prSet/>
      <dgm:spPr/>
      <dgm:t>
        <a:bodyPr/>
        <a:lstStyle/>
        <a:p>
          <a:endParaRPr lang="zh-CN" altLang="en-US"/>
        </a:p>
      </dgm:t>
    </dgm:pt>
    <dgm:pt modelId="{E91286B7-541B-4415-97AB-2057209994EF}" type="sibTrans" cxnId="{95685588-4E2D-4557-9724-BE6FAEF9ADB2}">
      <dgm:prSet/>
      <dgm:spPr/>
      <dgm:t>
        <a:bodyPr/>
        <a:lstStyle/>
        <a:p>
          <a:endParaRPr lang="zh-CN" altLang="en-US"/>
        </a:p>
      </dgm:t>
    </dgm:pt>
    <dgm:pt modelId="{120F0D62-BD48-44BB-B143-087C5591FF16}">
      <dgm:prSet/>
      <dgm:spPr/>
      <dgm:t>
        <a:bodyPr/>
        <a:lstStyle/>
        <a:p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All IOE modules of I980-G10 support hot plug, adding or changing PCI-E without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closedown.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It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has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greatly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improved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m</a:t>
          </a:r>
          <a:r>
            <a:rPr lang="en-US" altLang="en-US" dirty="0" smtClean="0">
              <a:latin typeface="微软雅黑" pitchFamily="34" charset="-122"/>
              <a:ea typeface="微软雅黑" pitchFamily="34" charset="-122"/>
            </a:rPr>
            <a:t>aintainability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server.</a:t>
          </a:r>
          <a:endParaRPr lang="zh-CN" altLang="en-US" dirty="0">
            <a:latin typeface="微软雅黑" pitchFamily="34" charset="-122"/>
            <a:ea typeface="微软雅黑" pitchFamily="34" charset="-122"/>
          </a:endParaRPr>
        </a:p>
      </dgm:t>
    </dgm:pt>
    <dgm:pt modelId="{D4727A73-B731-46FD-869C-9A542277AE40}" type="parTrans" cxnId="{4AA26966-B111-4E1F-8F53-49794CC43D06}">
      <dgm:prSet/>
      <dgm:spPr/>
      <dgm:t>
        <a:bodyPr/>
        <a:lstStyle/>
        <a:p>
          <a:endParaRPr lang="zh-CN" altLang="en-US"/>
        </a:p>
      </dgm:t>
    </dgm:pt>
    <dgm:pt modelId="{7A955E53-20C8-4835-8DF9-8C0B15AF271C}" type="sibTrans" cxnId="{4AA26966-B111-4E1F-8F53-49794CC43D06}">
      <dgm:prSet/>
      <dgm:spPr/>
      <dgm:t>
        <a:bodyPr/>
        <a:lstStyle/>
        <a:p>
          <a:endParaRPr lang="zh-CN" altLang="en-US"/>
        </a:p>
      </dgm:t>
    </dgm:pt>
    <dgm:pt modelId="{1CFABF32-8090-4C03-BFE9-FB2CE6956276}" type="pres">
      <dgm:prSet presAssocID="{C7AB6C57-8752-4036-867E-0A47C3ECD8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30A6855-8F92-42B0-943E-FCF9DAA545F9}" type="pres">
      <dgm:prSet presAssocID="{3F7D7217-1BB6-4C7C-979B-0FE286C6BD3F}" presName="parentLin" presStyleCnt="0"/>
      <dgm:spPr/>
    </dgm:pt>
    <dgm:pt modelId="{00C4336E-9048-45DF-825D-705BE49A7B3E}" type="pres">
      <dgm:prSet presAssocID="{3F7D7217-1BB6-4C7C-979B-0FE286C6BD3F}" presName="parentLeftMargin" presStyleLbl="node1" presStyleIdx="0" presStyleCnt="5"/>
      <dgm:spPr/>
      <dgm:t>
        <a:bodyPr/>
        <a:lstStyle/>
        <a:p>
          <a:endParaRPr lang="zh-CN" altLang="en-US"/>
        </a:p>
      </dgm:t>
    </dgm:pt>
    <dgm:pt modelId="{36F81A00-799E-4274-9B5B-79228428F421}" type="pres">
      <dgm:prSet presAssocID="{3F7D7217-1BB6-4C7C-979B-0FE286C6BD3F}" presName="parentText" presStyleLbl="node1" presStyleIdx="0" presStyleCnt="5" custScaleX="11333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E3539F-933E-49D0-B41F-1E07BD88C4BB}" type="pres">
      <dgm:prSet presAssocID="{3F7D7217-1BB6-4C7C-979B-0FE286C6BD3F}" presName="negativeSpace" presStyleCnt="0"/>
      <dgm:spPr/>
    </dgm:pt>
    <dgm:pt modelId="{4B400910-707E-4049-B529-B49EC5EABA75}" type="pres">
      <dgm:prSet presAssocID="{3F7D7217-1BB6-4C7C-979B-0FE286C6BD3F}" presName="childText" presStyleLbl="conFgAcc1" presStyleIdx="0" presStyleCnt="5" custLinFactNeighborX="392" custLinFactNeighborY="55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D260D4-F79B-4062-888C-942E300335A7}" type="pres">
      <dgm:prSet presAssocID="{E713059C-8F6D-48F2-9863-286CFE422432}" presName="spaceBetweenRectangles" presStyleCnt="0"/>
      <dgm:spPr/>
    </dgm:pt>
    <dgm:pt modelId="{0251FF14-43FD-4A27-9A17-70295DC49AB8}" type="pres">
      <dgm:prSet presAssocID="{58FD1874-47A8-4D0A-B844-CBAF5DDB27E5}" presName="parentLin" presStyleCnt="0"/>
      <dgm:spPr/>
    </dgm:pt>
    <dgm:pt modelId="{A51EB8EC-0907-422B-9059-25A73B027703}" type="pres">
      <dgm:prSet presAssocID="{58FD1874-47A8-4D0A-B844-CBAF5DDB27E5}" presName="parentLeftMargin" presStyleLbl="node1" presStyleIdx="0" presStyleCnt="5"/>
      <dgm:spPr/>
      <dgm:t>
        <a:bodyPr/>
        <a:lstStyle/>
        <a:p>
          <a:endParaRPr lang="zh-CN" altLang="en-US"/>
        </a:p>
      </dgm:t>
    </dgm:pt>
    <dgm:pt modelId="{7CF3FE79-0F27-4ACE-954D-6274B1B733A5}" type="pres">
      <dgm:prSet presAssocID="{58FD1874-47A8-4D0A-B844-CBAF5DDB27E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4ACB103-96BF-41F5-A70E-B31AD7C03074}" type="pres">
      <dgm:prSet presAssocID="{58FD1874-47A8-4D0A-B844-CBAF5DDB27E5}" presName="negativeSpace" presStyleCnt="0"/>
      <dgm:spPr/>
    </dgm:pt>
    <dgm:pt modelId="{AD4C1AEA-25D2-410F-9E72-0BA48960D838}" type="pres">
      <dgm:prSet presAssocID="{58FD1874-47A8-4D0A-B844-CBAF5DDB27E5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23CA4F-6D9C-424B-9FF2-103DE2A3F251}" type="pres">
      <dgm:prSet presAssocID="{96F4C772-7375-4A3C-97BF-693F2A61053A}" presName="spaceBetweenRectangles" presStyleCnt="0"/>
      <dgm:spPr/>
    </dgm:pt>
    <dgm:pt modelId="{2D35E5F7-597A-4397-978D-251C09EA82D5}" type="pres">
      <dgm:prSet presAssocID="{4B7B62DD-A1DE-4455-87AD-56FF19267806}" presName="parentLin" presStyleCnt="0"/>
      <dgm:spPr/>
    </dgm:pt>
    <dgm:pt modelId="{C2D47945-7228-434D-9405-1ADAF4D14836}" type="pres">
      <dgm:prSet presAssocID="{4B7B62DD-A1DE-4455-87AD-56FF19267806}" presName="parentLeftMargin" presStyleLbl="node1" presStyleIdx="1" presStyleCnt="5"/>
      <dgm:spPr/>
      <dgm:t>
        <a:bodyPr/>
        <a:lstStyle/>
        <a:p>
          <a:endParaRPr lang="zh-CN" altLang="en-US"/>
        </a:p>
      </dgm:t>
    </dgm:pt>
    <dgm:pt modelId="{FB0739CB-1D62-4655-BD74-024E3DD7A4E5}" type="pres">
      <dgm:prSet presAssocID="{4B7B62DD-A1DE-4455-87AD-56FF1926780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3EAD5D-C0A7-4C45-AC2D-51C7640D948F}" type="pres">
      <dgm:prSet presAssocID="{4B7B62DD-A1DE-4455-87AD-56FF19267806}" presName="negativeSpace" presStyleCnt="0"/>
      <dgm:spPr/>
    </dgm:pt>
    <dgm:pt modelId="{789D857E-A0D8-4172-A329-431B756C0EFB}" type="pres">
      <dgm:prSet presAssocID="{4B7B62DD-A1DE-4455-87AD-56FF1926780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09C3DF-1101-4DD2-9484-AE380DA752D7}" type="pres">
      <dgm:prSet presAssocID="{18A4D15C-AA46-48C5-ABA6-DF775763E72E}" presName="spaceBetweenRectangles" presStyleCnt="0"/>
      <dgm:spPr/>
    </dgm:pt>
    <dgm:pt modelId="{663C3B68-D0F4-48BB-A32D-82680227C86E}" type="pres">
      <dgm:prSet presAssocID="{A349CB15-90BE-4535-BF8A-5F2674ABA2F3}" presName="parentLin" presStyleCnt="0"/>
      <dgm:spPr/>
    </dgm:pt>
    <dgm:pt modelId="{BE35478D-0984-42E7-8309-E9396CAB5CEA}" type="pres">
      <dgm:prSet presAssocID="{A349CB15-90BE-4535-BF8A-5F2674ABA2F3}" presName="parentLeftMargin" presStyleLbl="node1" presStyleIdx="2" presStyleCnt="5"/>
      <dgm:spPr/>
      <dgm:t>
        <a:bodyPr/>
        <a:lstStyle/>
        <a:p>
          <a:endParaRPr lang="zh-CN" altLang="en-US"/>
        </a:p>
      </dgm:t>
    </dgm:pt>
    <dgm:pt modelId="{808442E4-7C44-4BFA-8BE0-66E6CA2538EB}" type="pres">
      <dgm:prSet presAssocID="{A349CB15-90BE-4535-BF8A-5F2674ABA2F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477CE0C-E816-4906-8A8B-08CEB7B4E9C2}" type="pres">
      <dgm:prSet presAssocID="{A349CB15-90BE-4535-BF8A-5F2674ABA2F3}" presName="negativeSpace" presStyleCnt="0"/>
      <dgm:spPr/>
    </dgm:pt>
    <dgm:pt modelId="{6CED84F8-4FDB-43C8-AF83-679B04BE1C4B}" type="pres">
      <dgm:prSet presAssocID="{A349CB15-90BE-4535-BF8A-5F2674ABA2F3}" presName="childText" presStyleLbl="conFgAcc1" presStyleIdx="3" presStyleCnt="5" custLinFactNeighborX="-441" custLinFactNeighborY="-4108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D8D6B1-4C17-4C96-BF28-00135FC645E0}" type="pres">
      <dgm:prSet presAssocID="{AACBAE4C-3493-4D06-91F9-9CA8BE99A5A3}" presName="spaceBetweenRectangles" presStyleCnt="0"/>
      <dgm:spPr/>
    </dgm:pt>
    <dgm:pt modelId="{9C7F3558-955B-4229-9B96-88697F4E860B}" type="pres">
      <dgm:prSet presAssocID="{EE4DEC0A-0A65-4818-A93C-49B927010686}" presName="parentLin" presStyleCnt="0"/>
      <dgm:spPr/>
    </dgm:pt>
    <dgm:pt modelId="{652C7FDE-947C-4540-9BB7-8575110FA854}" type="pres">
      <dgm:prSet presAssocID="{EE4DEC0A-0A65-4818-A93C-49B927010686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89FC2AF5-8FFC-4DA7-85CB-250264192540}" type="pres">
      <dgm:prSet presAssocID="{EE4DEC0A-0A65-4818-A93C-49B927010686}" presName="parentText" presStyleLbl="node1" presStyleIdx="4" presStyleCnt="5" custLinFactNeighborX="-8782" custLinFactNeighborY="4690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42AA92-48A3-4458-A000-D22A688BAEB8}" type="pres">
      <dgm:prSet presAssocID="{EE4DEC0A-0A65-4818-A93C-49B927010686}" presName="negativeSpace" presStyleCnt="0"/>
      <dgm:spPr/>
    </dgm:pt>
    <dgm:pt modelId="{C15D070A-72B6-491D-820D-B7B1FF819574}" type="pres">
      <dgm:prSet presAssocID="{EE4DEC0A-0A65-4818-A93C-49B927010686}" presName="childText" presStyleLbl="conFgAcc1" presStyleIdx="4" presStyleCnt="5" custLinFactNeighborX="2935" custLinFactNeighborY="693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2212224-5C48-4FDF-ADDB-5B793E7F055E}" srcId="{3F7D7217-1BB6-4C7C-979B-0FE286C6BD3F}" destId="{8DAEE3F5-0C89-4E3D-AF42-05DD3463CE33}" srcOrd="0" destOrd="0" parTransId="{702250F8-8245-41C9-849A-F456CA607953}" sibTransId="{2809F0BE-9108-498B-A17F-55465C9C91AC}"/>
    <dgm:cxn modelId="{FB2C6A46-6AFD-A647-9F55-E8CCB8412573}" type="presOf" srcId="{D8108256-EBC1-401D-83BF-A4F61D7C75BA}" destId="{AD4C1AEA-25D2-410F-9E72-0BA48960D838}" srcOrd="0" destOrd="0" presId="urn:microsoft.com/office/officeart/2005/8/layout/list1"/>
    <dgm:cxn modelId="{2B6249C7-3A9F-4A36-A4B0-6AC5B2801622}" srcId="{58FD1874-47A8-4D0A-B844-CBAF5DDB27E5}" destId="{D8108256-EBC1-401D-83BF-A4F61D7C75BA}" srcOrd="0" destOrd="0" parTransId="{06187D54-B368-402B-836A-CD0AD3C36AB0}" sibTransId="{64F4CECD-FE2E-4A45-81A2-5926F5AA0CB2}"/>
    <dgm:cxn modelId="{9C72C7B2-09DA-B441-B341-EA583949E9A9}" type="presOf" srcId="{EE4DEC0A-0A65-4818-A93C-49B927010686}" destId="{652C7FDE-947C-4540-9BB7-8575110FA854}" srcOrd="0" destOrd="0" presId="urn:microsoft.com/office/officeart/2005/8/layout/list1"/>
    <dgm:cxn modelId="{30BCEC9F-8C70-A54C-830D-697C7CAD0E80}" type="presOf" srcId="{A349CB15-90BE-4535-BF8A-5F2674ABA2F3}" destId="{BE35478D-0984-42E7-8309-E9396CAB5CEA}" srcOrd="0" destOrd="0" presId="urn:microsoft.com/office/officeart/2005/8/layout/list1"/>
    <dgm:cxn modelId="{4AA26966-B111-4E1F-8F53-49794CC43D06}" srcId="{EE4DEC0A-0A65-4818-A93C-49B927010686}" destId="{120F0D62-BD48-44BB-B143-087C5591FF16}" srcOrd="0" destOrd="0" parTransId="{D4727A73-B731-46FD-869C-9A542277AE40}" sibTransId="{7A955E53-20C8-4835-8DF9-8C0B15AF271C}"/>
    <dgm:cxn modelId="{E7615D0F-9004-7B4E-984A-332561205A6C}" type="presOf" srcId="{120F0D62-BD48-44BB-B143-087C5591FF16}" destId="{C15D070A-72B6-491D-820D-B7B1FF819574}" srcOrd="0" destOrd="0" presId="urn:microsoft.com/office/officeart/2005/8/layout/list1"/>
    <dgm:cxn modelId="{FC35510D-62B2-6C47-977A-311AAFBB5E9D}" type="presOf" srcId="{4B7B62DD-A1DE-4455-87AD-56FF19267806}" destId="{C2D47945-7228-434D-9405-1ADAF4D14836}" srcOrd="0" destOrd="0" presId="urn:microsoft.com/office/officeart/2005/8/layout/list1"/>
    <dgm:cxn modelId="{BD6D5C30-D27B-9648-9529-AFA1715889D2}" type="presOf" srcId="{5C068AEC-ECE9-4B2E-883B-22EB27C52BC7}" destId="{6CED84F8-4FDB-43C8-AF83-679B04BE1C4B}" srcOrd="0" destOrd="0" presId="urn:microsoft.com/office/officeart/2005/8/layout/list1"/>
    <dgm:cxn modelId="{CC8F7EAB-C07D-3B4E-9C19-987659E91DC8}" type="presOf" srcId="{C397050B-9F03-4937-AC9B-A8662CE8D572}" destId="{789D857E-A0D8-4172-A329-431B756C0EFB}" srcOrd="0" destOrd="0" presId="urn:microsoft.com/office/officeart/2005/8/layout/list1"/>
    <dgm:cxn modelId="{614FCC17-7A67-894B-87AE-AE6DC0A4E206}" type="presOf" srcId="{EE4DEC0A-0A65-4818-A93C-49B927010686}" destId="{89FC2AF5-8FFC-4DA7-85CB-250264192540}" srcOrd="1" destOrd="0" presId="urn:microsoft.com/office/officeart/2005/8/layout/list1"/>
    <dgm:cxn modelId="{2AE85277-87F5-45F4-A941-31055F01F8E6}" srcId="{A349CB15-90BE-4535-BF8A-5F2674ABA2F3}" destId="{5C068AEC-ECE9-4B2E-883B-22EB27C52BC7}" srcOrd="0" destOrd="0" parTransId="{B40A2324-26AF-41F8-9C21-0A90FA07A7E3}" sibTransId="{727D1258-2E30-45F6-913A-8DE0EDEDE53B}"/>
    <dgm:cxn modelId="{9B68931F-1EAC-470F-B482-982A56B1CDB3}" srcId="{4B7B62DD-A1DE-4455-87AD-56FF19267806}" destId="{C397050B-9F03-4937-AC9B-A8662CE8D572}" srcOrd="0" destOrd="0" parTransId="{F421A366-DF8E-4146-95D5-D289BF76A68B}" sibTransId="{EC3851D8-157A-41EA-B705-ABB27679F16B}"/>
    <dgm:cxn modelId="{95685588-4E2D-4557-9724-BE6FAEF9ADB2}" srcId="{C7AB6C57-8752-4036-867E-0A47C3ECD87D}" destId="{EE4DEC0A-0A65-4818-A93C-49B927010686}" srcOrd="4" destOrd="0" parTransId="{44489469-57D9-4400-B0D9-E2787A70F732}" sibTransId="{E91286B7-541B-4415-97AB-2057209994EF}"/>
    <dgm:cxn modelId="{0A2DC365-DF2D-4BCC-9FA6-F3584E74D4F2}" srcId="{C7AB6C57-8752-4036-867E-0A47C3ECD87D}" destId="{3F7D7217-1BB6-4C7C-979B-0FE286C6BD3F}" srcOrd="0" destOrd="0" parTransId="{BBC0F9C0-3416-4F5B-880E-9EFF5614B951}" sibTransId="{E713059C-8F6D-48F2-9863-286CFE422432}"/>
    <dgm:cxn modelId="{9B402C2D-844E-6D43-855A-ADE5D5EB4D12}" type="presOf" srcId="{8DAEE3F5-0C89-4E3D-AF42-05DD3463CE33}" destId="{4B400910-707E-4049-B529-B49EC5EABA75}" srcOrd="0" destOrd="0" presId="urn:microsoft.com/office/officeart/2005/8/layout/list1"/>
    <dgm:cxn modelId="{F87BE5A1-03D1-DD46-930C-AAF36592EA00}" type="presOf" srcId="{58FD1874-47A8-4D0A-B844-CBAF5DDB27E5}" destId="{7CF3FE79-0F27-4ACE-954D-6274B1B733A5}" srcOrd="1" destOrd="0" presId="urn:microsoft.com/office/officeart/2005/8/layout/list1"/>
    <dgm:cxn modelId="{76EE0209-39BA-C149-ADE2-6FC7E69B09E7}" type="presOf" srcId="{4B7B62DD-A1DE-4455-87AD-56FF19267806}" destId="{FB0739CB-1D62-4655-BD74-024E3DD7A4E5}" srcOrd="1" destOrd="0" presId="urn:microsoft.com/office/officeart/2005/8/layout/list1"/>
    <dgm:cxn modelId="{703C3A76-8B6C-4838-8104-BAE4B102433B}" srcId="{C7AB6C57-8752-4036-867E-0A47C3ECD87D}" destId="{58FD1874-47A8-4D0A-B844-CBAF5DDB27E5}" srcOrd="1" destOrd="0" parTransId="{EED1B0F1-E524-4438-B71D-AE668C1D99BB}" sibTransId="{96F4C772-7375-4A3C-97BF-693F2A61053A}"/>
    <dgm:cxn modelId="{F1CA06C6-8378-7845-934D-6A89594475FF}" type="presOf" srcId="{58FD1874-47A8-4D0A-B844-CBAF5DDB27E5}" destId="{A51EB8EC-0907-422B-9059-25A73B027703}" srcOrd="0" destOrd="0" presId="urn:microsoft.com/office/officeart/2005/8/layout/list1"/>
    <dgm:cxn modelId="{069FBC1A-E411-1D42-B1B1-0B42A9AD226B}" type="presOf" srcId="{3F7D7217-1BB6-4C7C-979B-0FE286C6BD3F}" destId="{00C4336E-9048-45DF-825D-705BE49A7B3E}" srcOrd="0" destOrd="0" presId="urn:microsoft.com/office/officeart/2005/8/layout/list1"/>
    <dgm:cxn modelId="{FCB008C0-7483-A540-833C-18F180064326}" type="presOf" srcId="{A349CB15-90BE-4535-BF8A-5F2674ABA2F3}" destId="{808442E4-7C44-4BFA-8BE0-66E6CA2538EB}" srcOrd="1" destOrd="0" presId="urn:microsoft.com/office/officeart/2005/8/layout/list1"/>
    <dgm:cxn modelId="{E29EC0E9-24D3-4AD2-872C-41A1E12FE57F}" srcId="{C7AB6C57-8752-4036-867E-0A47C3ECD87D}" destId="{4B7B62DD-A1DE-4455-87AD-56FF19267806}" srcOrd="2" destOrd="0" parTransId="{727F2097-6B3B-416F-BEC4-0F42256A9B0B}" sibTransId="{18A4D15C-AA46-48C5-ABA6-DF775763E72E}"/>
    <dgm:cxn modelId="{BDFFF8B7-08FF-CE4A-915A-531C1399A89F}" type="presOf" srcId="{3F7D7217-1BB6-4C7C-979B-0FE286C6BD3F}" destId="{36F81A00-799E-4274-9B5B-79228428F421}" srcOrd="1" destOrd="0" presId="urn:microsoft.com/office/officeart/2005/8/layout/list1"/>
    <dgm:cxn modelId="{2269217D-F853-4560-8C1D-95730B4FDDB5}" srcId="{C7AB6C57-8752-4036-867E-0A47C3ECD87D}" destId="{A349CB15-90BE-4535-BF8A-5F2674ABA2F3}" srcOrd="3" destOrd="0" parTransId="{A79D152A-A395-41E4-A4B5-87ABBB0DCAD8}" sibTransId="{AACBAE4C-3493-4D06-91F9-9CA8BE99A5A3}"/>
    <dgm:cxn modelId="{60BCDBD3-A330-C649-B2BF-871FB0AE3131}" type="presOf" srcId="{C7AB6C57-8752-4036-867E-0A47C3ECD87D}" destId="{1CFABF32-8090-4C03-BFE9-FB2CE6956276}" srcOrd="0" destOrd="0" presId="urn:microsoft.com/office/officeart/2005/8/layout/list1"/>
    <dgm:cxn modelId="{EE07FD6A-970B-7C4A-AE7D-5F3248ACBAD6}" type="presParOf" srcId="{1CFABF32-8090-4C03-BFE9-FB2CE6956276}" destId="{930A6855-8F92-42B0-943E-FCF9DAA545F9}" srcOrd="0" destOrd="0" presId="urn:microsoft.com/office/officeart/2005/8/layout/list1"/>
    <dgm:cxn modelId="{7C212A79-206C-CE49-B9EE-C09D5894EEFE}" type="presParOf" srcId="{930A6855-8F92-42B0-943E-FCF9DAA545F9}" destId="{00C4336E-9048-45DF-825D-705BE49A7B3E}" srcOrd="0" destOrd="0" presId="urn:microsoft.com/office/officeart/2005/8/layout/list1"/>
    <dgm:cxn modelId="{CB1EA7EF-D959-A344-80DF-9593F96C7B6C}" type="presParOf" srcId="{930A6855-8F92-42B0-943E-FCF9DAA545F9}" destId="{36F81A00-799E-4274-9B5B-79228428F421}" srcOrd="1" destOrd="0" presId="urn:microsoft.com/office/officeart/2005/8/layout/list1"/>
    <dgm:cxn modelId="{26B69C7F-C78E-2A4F-9D48-5EFCDF47D586}" type="presParOf" srcId="{1CFABF32-8090-4C03-BFE9-FB2CE6956276}" destId="{DDE3539F-933E-49D0-B41F-1E07BD88C4BB}" srcOrd="1" destOrd="0" presId="urn:microsoft.com/office/officeart/2005/8/layout/list1"/>
    <dgm:cxn modelId="{35F05233-8482-0049-904C-6AB959A4C6CE}" type="presParOf" srcId="{1CFABF32-8090-4C03-BFE9-FB2CE6956276}" destId="{4B400910-707E-4049-B529-B49EC5EABA75}" srcOrd="2" destOrd="0" presId="urn:microsoft.com/office/officeart/2005/8/layout/list1"/>
    <dgm:cxn modelId="{5B679BD5-C70C-164A-88C0-22F92E08158E}" type="presParOf" srcId="{1CFABF32-8090-4C03-BFE9-FB2CE6956276}" destId="{C7D260D4-F79B-4062-888C-942E300335A7}" srcOrd="3" destOrd="0" presId="urn:microsoft.com/office/officeart/2005/8/layout/list1"/>
    <dgm:cxn modelId="{6BE4FD64-F526-0341-AFA0-7870379F59AE}" type="presParOf" srcId="{1CFABF32-8090-4C03-BFE9-FB2CE6956276}" destId="{0251FF14-43FD-4A27-9A17-70295DC49AB8}" srcOrd="4" destOrd="0" presId="urn:microsoft.com/office/officeart/2005/8/layout/list1"/>
    <dgm:cxn modelId="{567B7973-D1FD-A847-B0D0-EC3DBFC5157A}" type="presParOf" srcId="{0251FF14-43FD-4A27-9A17-70295DC49AB8}" destId="{A51EB8EC-0907-422B-9059-25A73B027703}" srcOrd="0" destOrd="0" presId="urn:microsoft.com/office/officeart/2005/8/layout/list1"/>
    <dgm:cxn modelId="{F123EBEC-597E-1541-A08B-2C6A794040FE}" type="presParOf" srcId="{0251FF14-43FD-4A27-9A17-70295DC49AB8}" destId="{7CF3FE79-0F27-4ACE-954D-6274B1B733A5}" srcOrd="1" destOrd="0" presId="urn:microsoft.com/office/officeart/2005/8/layout/list1"/>
    <dgm:cxn modelId="{D50AE573-A194-1D4A-A1C0-15FC22972136}" type="presParOf" srcId="{1CFABF32-8090-4C03-BFE9-FB2CE6956276}" destId="{44ACB103-96BF-41F5-A70E-B31AD7C03074}" srcOrd="5" destOrd="0" presId="urn:microsoft.com/office/officeart/2005/8/layout/list1"/>
    <dgm:cxn modelId="{2007A8E1-4CD5-3842-9E29-DDE0E1D1206B}" type="presParOf" srcId="{1CFABF32-8090-4C03-BFE9-FB2CE6956276}" destId="{AD4C1AEA-25D2-410F-9E72-0BA48960D838}" srcOrd="6" destOrd="0" presId="urn:microsoft.com/office/officeart/2005/8/layout/list1"/>
    <dgm:cxn modelId="{9ADA60DB-ED29-9348-BEC3-315E069638D3}" type="presParOf" srcId="{1CFABF32-8090-4C03-BFE9-FB2CE6956276}" destId="{7823CA4F-6D9C-424B-9FF2-103DE2A3F251}" srcOrd="7" destOrd="0" presId="urn:microsoft.com/office/officeart/2005/8/layout/list1"/>
    <dgm:cxn modelId="{EBA4328D-1270-4A47-8107-265B42EBE86E}" type="presParOf" srcId="{1CFABF32-8090-4C03-BFE9-FB2CE6956276}" destId="{2D35E5F7-597A-4397-978D-251C09EA82D5}" srcOrd="8" destOrd="0" presId="urn:microsoft.com/office/officeart/2005/8/layout/list1"/>
    <dgm:cxn modelId="{03A3539B-2E8A-3B49-B39D-58D3804A528F}" type="presParOf" srcId="{2D35E5F7-597A-4397-978D-251C09EA82D5}" destId="{C2D47945-7228-434D-9405-1ADAF4D14836}" srcOrd="0" destOrd="0" presId="urn:microsoft.com/office/officeart/2005/8/layout/list1"/>
    <dgm:cxn modelId="{15E9F327-6708-D748-8A55-E0BFB322CD52}" type="presParOf" srcId="{2D35E5F7-597A-4397-978D-251C09EA82D5}" destId="{FB0739CB-1D62-4655-BD74-024E3DD7A4E5}" srcOrd="1" destOrd="0" presId="urn:microsoft.com/office/officeart/2005/8/layout/list1"/>
    <dgm:cxn modelId="{7F6F409B-8826-B349-8557-3FEC800843C5}" type="presParOf" srcId="{1CFABF32-8090-4C03-BFE9-FB2CE6956276}" destId="{353EAD5D-C0A7-4C45-AC2D-51C7640D948F}" srcOrd="9" destOrd="0" presId="urn:microsoft.com/office/officeart/2005/8/layout/list1"/>
    <dgm:cxn modelId="{44C859E8-99D4-DA4E-B2CC-0918F6AF8816}" type="presParOf" srcId="{1CFABF32-8090-4C03-BFE9-FB2CE6956276}" destId="{789D857E-A0D8-4172-A329-431B756C0EFB}" srcOrd="10" destOrd="0" presId="urn:microsoft.com/office/officeart/2005/8/layout/list1"/>
    <dgm:cxn modelId="{8C4F31C7-A0AF-6F4E-9079-4CDB2113080D}" type="presParOf" srcId="{1CFABF32-8090-4C03-BFE9-FB2CE6956276}" destId="{7809C3DF-1101-4DD2-9484-AE380DA752D7}" srcOrd="11" destOrd="0" presId="urn:microsoft.com/office/officeart/2005/8/layout/list1"/>
    <dgm:cxn modelId="{95A1DF08-5A9D-9F45-A926-222EF0CE9FD9}" type="presParOf" srcId="{1CFABF32-8090-4C03-BFE9-FB2CE6956276}" destId="{663C3B68-D0F4-48BB-A32D-82680227C86E}" srcOrd="12" destOrd="0" presId="urn:microsoft.com/office/officeart/2005/8/layout/list1"/>
    <dgm:cxn modelId="{961FB053-EB5E-8B47-9E06-4FBB59DAD24C}" type="presParOf" srcId="{663C3B68-D0F4-48BB-A32D-82680227C86E}" destId="{BE35478D-0984-42E7-8309-E9396CAB5CEA}" srcOrd="0" destOrd="0" presId="urn:microsoft.com/office/officeart/2005/8/layout/list1"/>
    <dgm:cxn modelId="{C01D587D-F571-A942-AA9C-3AF4FDDFF4E2}" type="presParOf" srcId="{663C3B68-D0F4-48BB-A32D-82680227C86E}" destId="{808442E4-7C44-4BFA-8BE0-66E6CA2538EB}" srcOrd="1" destOrd="0" presId="urn:microsoft.com/office/officeart/2005/8/layout/list1"/>
    <dgm:cxn modelId="{FB1B1411-E337-CB46-A256-B630D6E410C2}" type="presParOf" srcId="{1CFABF32-8090-4C03-BFE9-FB2CE6956276}" destId="{E477CE0C-E816-4906-8A8B-08CEB7B4E9C2}" srcOrd="13" destOrd="0" presId="urn:microsoft.com/office/officeart/2005/8/layout/list1"/>
    <dgm:cxn modelId="{360BEF43-5166-9E49-8225-C2E82B1912CC}" type="presParOf" srcId="{1CFABF32-8090-4C03-BFE9-FB2CE6956276}" destId="{6CED84F8-4FDB-43C8-AF83-679B04BE1C4B}" srcOrd="14" destOrd="0" presId="urn:microsoft.com/office/officeart/2005/8/layout/list1"/>
    <dgm:cxn modelId="{9D92C207-CA73-A648-AD76-949FD6050BCE}" type="presParOf" srcId="{1CFABF32-8090-4C03-BFE9-FB2CE6956276}" destId="{DAD8D6B1-4C17-4C96-BF28-00135FC645E0}" srcOrd="15" destOrd="0" presId="urn:microsoft.com/office/officeart/2005/8/layout/list1"/>
    <dgm:cxn modelId="{1D33F30A-C292-8E46-98F7-CA94756F5D07}" type="presParOf" srcId="{1CFABF32-8090-4C03-BFE9-FB2CE6956276}" destId="{9C7F3558-955B-4229-9B96-88697F4E860B}" srcOrd="16" destOrd="0" presId="urn:microsoft.com/office/officeart/2005/8/layout/list1"/>
    <dgm:cxn modelId="{A2971B84-2CFC-8841-A2AC-B52ECFB78833}" type="presParOf" srcId="{9C7F3558-955B-4229-9B96-88697F4E860B}" destId="{652C7FDE-947C-4540-9BB7-8575110FA854}" srcOrd="0" destOrd="0" presId="urn:microsoft.com/office/officeart/2005/8/layout/list1"/>
    <dgm:cxn modelId="{4D928F15-A6AB-3944-9CD5-C0DC68798896}" type="presParOf" srcId="{9C7F3558-955B-4229-9B96-88697F4E860B}" destId="{89FC2AF5-8FFC-4DA7-85CB-250264192540}" srcOrd="1" destOrd="0" presId="urn:microsoft.com/office/officeart/2005/8/layout/list1"/>
    <dgm:cxn modelId="{A79F70D8-1281-5C45-AB0F-BA40738489B6}" type="presParOf" srcId="{1CFABF32-8090-4C03-BFE9-FB2CE6956276}" destId="{CF42AA92-48A3-4458-A000-D22A688BAEB8}" srcOrd="17" destOrd="0" presId="urn:microsoft.com/office/officeart/2005/8/layout/list1"/>
    <dgm:cxn modelId="{19DE4298-CDA9-0445-BDEB-7670DBFF0DD0}" type="presParOf" srcId="{1CFABF32-8090-4C03-BFE9-FB2CE6956276}" destId="{C15D070A-72B6-491D-820D-B7B1FF81957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00910-707E-4049-B529-B49EC5EABA75}">
      <dsp:nvSpPr>
        <dsp:cNvPr id="0" name=""/>
        <dsp:cNvSpPr/>
      </dsp:nvSpPr>
      <dsp:spPr>
        <a:xfrm>
          <a:off x="0" y="473466"/>
          <a:ext cx="8568952" cy="737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270764" rIns="66504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All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hardware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I980-G10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was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developed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independently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by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err="1" smtClean="0">
              <a:latin typeface="微软雅黑" pitchFamily="34" charset="-122"/>
              <a:ea typeface="微软雅黑" pitchFamily="34" charset="-122"/>
            </a:rPr>
            <a:t>Sugon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: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from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board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unit,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from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BMC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BIOS.</a:t>
          </a:r>
          <a:endParaRPr lang="zh-CN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0" y="473466"/>
        <a:ext cx="8568952" cy="737100"/>
      </dsp:txXfrm>
    </dsp:sp>
    <dsp:sp modelId="{36F81A00-799E-4274-9B5B-79228428F421}">
      <dsp:nvSpPr>
        <dsp:cNvPr id="0" name=""/>
        <dsp:cNvSpPr/>
      </dsp:nvSpPr>
      <dsp:spPr>
        <a:xfrm>
          <a:off x="428447" y="281199"/>
          <a:ext cx="6797955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err="1" smtClean="0">
              <a:latin typeface="微软雅黑" pitchFamily="34" charset="-122"/>
              <a:ea typeface="微软雅黑" pitchFamily="34" charset="-122"/>
            </a:rPr>
            <a:t>Sugon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company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independently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researched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developed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it</a:t>
          </a:r>
          <a:endParaRPr lang="zh-CN" altLang="en-US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47181" y="299933"/>
        <a:ext cx="6760487" cy="346292"/>
      </dsp:txXfrm>
    </dsp:sp>
    <dsp:sp modelId="{AD4C1AEA-25D2-410F-9E72-0BA48960D838}">
      <dsp:nvSpPr>
        <dsp:cNvPr id="0" name=""/>
        <dsp:cNvSpPr/>
      </dsp:nvSpPr>
      <dsp:spPr>
        <a:xfrm>
          <a:off x="0" y="1472259"/>
          <a:ext cx="8568952" cy="737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270764" rIns="66504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CPU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board,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IOE,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power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supply,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fan,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10-gigabit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management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I980-G10</a:t>
          </a:r>
          <a:r>
            <a:rPr lang="zh-CN" altLang="en-US" sz="1300" kern="1200" dirty="0" smtClean="0"/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are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independent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modules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easy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install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management.</a:t>
          </a:r>
          <a:endParaRPr lang="zh-CN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0" y="1472259"/>
        <a:ext cx="8568952" cy="737100"/>
      </dsp:txXfrm>
    </dsp:sp>
    <dsp:sp modelId="{7CF3FE79-0F27-4ACE-954D-6274B1B733A5}">
      <dsp:nvSpPr>
        <dsp:cNvPr id="0" name=""/>
        <dsp:cNvSpPr/>
      </dsp:nvSpPr>
      <dsp:spPr>
        <a:xfrm>
          <a:off x="428447" y="1280379"/>
          <a:ext cx="5998266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300" kern="1200" dirty="0" smtClean="0">
              <a:latin typeface="微软雅黑" pitchFamily="34" charset="-122"/>
              <a:ea typeface="微软雅黑" pitchFamily="34" charset="-122"/>
            </a:rPr>
            <a:t>Modularization for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w</a:t>
          </a:r>
          <a:r>
            <a:rPr lang="en-US" altLang="en-US" sz="1300" kern="1200" dirty="0" smtClean="0">
              <a:latin typeface="微软雅黑" pitchFamily="34" charset="-122"/>
              <a:ea typeface="微软雅黑" pitchFamily="34" charset="-122"/>
            </a:rPr>
            <a:t>hole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design</a:t>
          </a:r>
          <a:endParaRPr lang="zh-CN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47181" y="1299113"/>
        <a:ext cx="5960798" cy="346292"/>
      </dsp:txXfrm>
    </dsp:sp>
    <dsp:sp modelId="{789D857E-A0D8-4172-A329-431B756C0EFB}">
      <dsp:nvSpPr>
        <dsp:cNvPr id="0" name=""/>
        <dsp:cNvSpPr/>
      </dsp:nvSpPr>
      <dsp:spPr>
        <a:xfrm>
          <a:off x="0" y="2471440"/>
          <a:ext cx="8568952" cy="921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270764" rIns="66504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I980-G10 can choose 2 or 4 compute modules. When installing 4 compute modules, you can choose single partition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module(8-way) or 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dual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partition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module(dual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4-way).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They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are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flexible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meet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more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need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our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clients.</a:t>
          </a:r>
          <a:endParaRPr lang="zh-CN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0" y="2471440"/>
        <a:ext cx="8568952" cy="921375"/>
      </dsp:txXfrm>
    </dsp:sp>
    <dsp:sp modelId="{FB0739CB-1D62-4655-BD74-024E3DD7A4E5}">
      <dsp:nvSpPr>
        <dsp:cNvPr id="0" name=""/>
        <dsp:cNvSpPr/>
      </dsp:nvSpPr>
      <dsp:spPr>
        <a:xfrm>
          <a:off x="428447" y="2279560"/>
          <a:ext cx="5998266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rPr>
            <a:t>hardware partitioning design</a:t>
          </a:r>
          <a:endParaRPr lang="zh-CN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47181" y="2298294"/>
        <a:ext cx="5960798" cy="346292"/>
      </dsp:txXfrm>
    </dsp:sp>
    <dsp:sp modelId="{6CED84F8-4FDB-43C8-AF83-679B04BE1C4B}">
      <dsp:nvSpPr>
        <dsp:cNvPr id="0" name=""/>
        <dsp:cNvSpPr/>
      </dsp:nvSpPr>
      <dsp:spPr>
        <a:xfrm>
          <a:off x="0" y="3626050"/>
          <a:ext cx="8568952" cy="921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270764" rIns="66504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All the CPU and memories of compute module have a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pilot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light.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When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bug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happens,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you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can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only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pull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out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module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press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1" kern="1200" dirty="0" smtClean="0">
              <a:latin typeface="微软雅黑" pitchFamily="34" charset="-122"/>
              <a:ea typeface="微软雅黑" pitchFamily="34" charset="-122"/>
            </a:rPr>
            <a:t>switch</a:t>
          </a:r>
          <a:r>
            <a:rPr lang="zh-CN" altLang="en-US" sz="1300" i="1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button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on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it,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pilot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light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part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will be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on.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So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it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is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very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convenient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find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out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position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300" i="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i="0" kern="1200" dirty="0" smtClean="0">
              <a:latin typeface="微软雅黑" pitchFamily="34" charset="-122"/>
              <a:ea typeface="微软雅黑" pitchFamily="34" charset="-122"/>
            </a:rPr>
            <a:t>part.</a:t>
          </a:r>
          <a:endParaRPr lang="zh-CN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0" y="3626050"/>
        <a:ext cx="8568952" cy="921375"/>
      </dsp:txXfrm>
    </dsp:sp>
    <dsp:sp modelId="{808442E4-7C44-4BFA-8BE0-66E6CA2538EB}">
      <dsp:nvSpPr>
        <dsp:cNvPr id="0" name=""/>
        <dsp:cNvSpPr/>
      </dsp:nvSpPr>
      <dsp:spPr>
        <a:xfrm>
          <a:off x="428447" y="3463015"/>
          <a:ext cx="5998266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offline-optical diagnosis function</a:t>
          </a:r>
          <a:endParaRPr lang="zh-CN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47181" y="3481749"/>
        <a:ext cx="5960798" cy="346292"/>
      </dsp:txXfrm>
    </dsp:sp>
    <dsp:sp modelId="{C15D070A-72B6-491D-820D-B7B1FF819574}">
      <dsp:nvSpPr>
        <dsp:cNvPr id="0" name=""/>
        <dsp:cNvSpPr/>
      </dsp:nvSpPr>
      <dsp:spPr>
        <a:xfrm>
          <a:off x="0" y="4851649"/>
          <a:ext cx="8568952" cy="737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270764" rIns="66504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All IOE modules of I980-G10 support hot plug, adding or changing PCI-E without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closedown.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It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has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greatly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improved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m</a:t>
          </a:r>
          <a:r>
            <a:rPr lang="en-US" altLang="en-US" sz="1300" kern="1200" dirty="0" smtClean="0">
              <a:latin typeface="微软雅黑" pitchFamily="34" charset="-122"/>
              <a:ea typeface="微软雅黑" pitchFamily="34" charset="-122"/>
            </a:rPr>
            <a:t>aintainability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3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server.</a:t>
          </a:r>
          <a:endParaRPr lang="zh-CN" altLang="en-US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0" y="4851649"/>
        <a:ext cx="8568952" cy="737100"/>
      </dsp:txXfrm>
    </dsp:sp>
    <dsp:sp modelId="{89FC2AF5-8FFC-4DA7-85CB-250264192540}">
      <dsp:nvSpPr>
        <dsp:cNvPr id="0" name=""/>
        <dsp:cNvSpPr/>
      </dsp:nvSpPr>
      <dsp:spPr>
        <a:xfrm>
          <a:off x="390821" y="4664468"/>
          <a:ext cx="5998266" cy="3837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300" kern="1200" dirty="0" smtClean="0">
              <a:latin typeface="微软雅黑" pitchFamily="34" charset="-122"/>
              <a:ea typeface="微软雅黑" pitchFamily="34" charset="-122"/>
            </a:rPr>
            <a:t>PCI-E hot-plug function</a:t>
          </a:r>
          <a:endParaRPr lang="zh-CN" sz="13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09555" y="4683202"/>
        <a:ext cx="5960798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648E9-0916-4956-B025-CAE282ED9C47}" type="datetimeFigureOut">
              <a:rPr lang="zh-CN" altLang="en-US" smtClean="0"/>
              <a:t>15/11/3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26843-F55E-43B0-81DA-434FAE732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213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77D49-39E1-4E03-B374-7B8AD7F60555}" type="datetimeFigureOut">
              <a:rPr lang="zh-CN" altLang="en-US" smtClean="0"/>
              <a:t>15/11/3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BF47F-8CE3-4B88-BDE2-918453ED9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486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112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封面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7511142" y="3909062"/>
            <a:ext cx="4537519" cy="4800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764756" y="2127103"/>
            <a:ext cx="8544983" cy="96096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kumimoji="0" lang="zh-CN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146958" y="1075270"/>
            <a:ext cx="587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Dawning Information Industry</a:t>
            </a:r>
            <a:r>
              <a:rPr lang="en-US" altLang="zh-CN" sz="2400" baseline="0" dirty="0" smtClean="0"/>
              <a:t> Co., Ltd.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9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有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2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158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27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91305" tIns="45661" rIns="91305" bIns="45661"/>
          <a:lstStyle/>
          <a:p>
            <a:pPr defTabSz="91301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  <a:ea typeface="宋体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69" y="5451500"/>
            <a:ext cx="10147300" cy="785812"/>
          </a:xfrm>
          <a:prstGeom prst="rect">
            <a:avLst/>
          </a:prstGeom>
        </p:spPr>
        <p:txBody>
          <a:bodyPr lIns="91305" tIns="45661" rIns="91305" bIns="45661">
            <a:spAutoFit/>
          </a:bodyPr>
          <a:lstStyle/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100094 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010-56308000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http://weibo.com/zksugon      </a:t>
            </a:r>
          </a:p>
          <a:p>
            <a:pPr algn="ctr" defTabSz="913019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EMAIL:SUGONBRAND@SUGON.COM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</a:t>
            </a:r>
            <a:r>
              <a:rPr lang="en-US" altLang="zh-CN" sz="1000" spc="100" dirty="0" err="1">
                <a:solidFill>
                  <a:prstClr val="white"/>
                </a:solidFill>
                <a:latin typeface="Arial" charset="0"/>
                <a:ea typeface="宋体"/>
              </a:rPr>
              <a:t>www.sugon.com</a:t>
            </a:r>
            <a:endParaRPr lang="zh-CN" altLang="en-US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35"/>
            <a:ext cx="2611706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7" y="1752069"/>
            <a:ext cx="3475606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46" y="1734333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2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3019"/>
            <a:r>
              <a:rPr lang="en-US" altLang="zh-CN" sz="6600" dirty="0">
                <a:solidFill>
                  <a:prstClr val="white"/>
                </a:solidFill>
              </a:rPr>
              <a:t>THANKS</a:t>
            </a:r>
            <a:endParaRPr lang="zh-CN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4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6" y="0"/>
            <a:ext cx="12239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97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6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21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23" tIns="45669" rIns="91323" bIns="45669"/>
          <a:lstStyle>
            <a:lvl1pPr marL="342445" indent="-342445"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3068" indent="-277450">
              <a:buFont typeface="微软雅黑" panose="020B0503020204020204" pitchFamily="34" charset="-122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720" indent="-234637">
              <a:buFont typeface="微软雅黑" panose="020B0503020204020204" pitchFamily="34" charset="-122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79684" indent="-221964">
              <a:buFont typeface="微软雅黑" panose="020B0503020204020204" pitchFamily="34" charset="-122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14329" indent="-234637">
              <a:buFont typeface="微软雅黑" panose="020B0503020204020204" pitchFamily="34" charset="-122"/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58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6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21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25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17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49"/>
            <a:ext cx="738184" cy="412010"/>
          </a:xfrm>
          <a:prstGeom prst="rect">
            <a:avLst/>
          </a:prstGeom>
        </p:spPr>
        <p:txBody>
          <a:bodyPr lIns="91449" tIns="45725" rIns="91449" bIns="45725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9" y="220407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546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7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261392"/>
            <a:ext cx="738184" cy="412010"/>
          </a:xfrm>
          <a:prstGeom prst="rect">
            <a:avLst/>
          </a:prstGeom>
        </p:spPr>
        <p:txBody>
          <a:bodyPr lIns="91431" tIns="45717" rIns="91431" bIns="45717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189400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31" tIns="45717" rIns="91431" bIns="45717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431" tIns="45717" rIns="91431" bIns="45717"/>
          <a:lstStyle>
            <a:lvl1pPr marL="342864" indent="-342864">
              <a:buFont typeface="Wingdings" pitchFamily="2" charset="2"/>
              <a:buChar char="n"/>
              <a:defRPr sz="20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1pPr>
            <a:lvl2pPr marL="623824" indent="-277785">
              <a:buFont typeface="Wingdings" pitchFamily="2" charset="2"/>
              <a:buChar char="p"/>
              <a:defRPr sz="18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2pPr>
            <a:lvl3pPr marL="858752" indent="-234925">
              <a:buFont typeface="微软雅黑" panose="020B0503020204020204" pitchFamily="34" charset="-122"/>
              <a:buChar char="-"/>
              <a:defRPr sz="16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3pPr>
            <a:lvl4pPr marL="1080980" indent="-222228">
              <a:buFont typeface="Wingdings" panose="05000000000000000000" pitchFamily="2" charset="2"/>
              <a:buChar char="l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4pPr>
            <a:lvl5pPr marL="1315908" indent="-234925">
              <a:buFont typeface="Wingdings" panose="05000000000000000000" pitchFamily="2" charset="2"/>
              <a:buChar char="ü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992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2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81" y="2121932"/>
                <a:ext cx="120891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4" y="314067"/>
            <a:ext cx="801698" cy="376051"/>
          </a:xfrm>
          <a:prstGeom prst="rect">
            <a:avLst/>
          </a:prstGeom>
        </p:spPr>
        <p:txBody>
          <a:bodyPr lIns="91395" tIns="45701" rIns="91395" bIns="4570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95" tIns="45701" rIns="91395" bIns="4570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54441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93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91" indent="0" algn="ctr">
              <a:buNone/>
              <a:defRPr/>
            </a:lvl2pPr>
            <a:lvl3pPr marL="914583" indent="0" algn="ctr">
              <a:buNone/>
              <a:defRPr/>
            </a:lvl3pPr>
            <a:lvl4pPr marL="1371874" indent="0" algn="ctr">
              <a:buNone/>
              <a:defRPr/>
            </a:lvl4pPr>
            <a:lvl5pPr marL="1829166" indent="0" algn="ctr">
              <a:buNone/>
              <a:defRPr/>
            </a:lvl5pPr>
            <a:lvl6pPr marL="2286457" indent="0" algn="ctr">
              <a:buNone/>
              <a:defRPr/>
            </a:lvl6pPr>
            <a:lvl7pPr marL="2743749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611" y="6356360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87D229C1-D169-4995-88C0-96B4C54CEE3C}" type="datetime1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15/11/3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60"/>
            <a:ext cx="3860800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>
              <a:defRPr/>
            </a:pPr>
            <a:endParaRPr lang="zh-CN" altLang="zh-CN" sz="15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11" y="6356360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FDE0FD7D-B2A0-4DD9-835C-1248A8FAFFAA}" type="slidenum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97616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" y="6480707"/>
            <a:ext cx="12192001" cy="377300"/>
          </a:xfrm>
          <a:prstGeom prst="rect">
            <a:avLst/>
          </a:prstGeom>
        </p:spPr>
      </p:pic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78745" y="164567"/>
            <a:ext cx="7114903" cy="583474"/>
          </a:xfrm>
          <a:prstGeom prst="rect">
            <a:avLst/>
          </a:prstGeom>
        </p:spPr>
        <p:txBody>
          <a:bodyPr lIns="78439" tIns="39218" rIns="78439" bIns="39218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cap="none" dirty="0" smtClean="0">
                <a:ln w="0"/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240130"/>
            <a:ext cx="1917578" cy="5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 userDrawn="1"/>
        </p:nvSpPr>
        <p:spPr>
          <a:xfrm>
            <a:off x="11361174" y="317813"/>
            <a:ext cx="51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582A0A7-D2E8-4468-BF31-3ED6607AC4C6}" type="slidenum">
              <a:rPr lang="en-US" altLang="zh-CN" sz="1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440886" y="765439"/>
            <a:ext cx="25920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440898" y="1085140"/>
            <a:ext cx="10948065" cy="5041077"/>
          </a:xfrm>
          <a:prstGeom prst="rect">
            <a:avLst/>
          </a:prstGeom>
        </p:spPr>
        <p:txBody>
          <a:bodyPr lIns="78439" tIns="39218" rIns="78439" bIns="39218"/>
          <a:lstStyle>
            <a:lvl1pPr marL="294146" indent="-294146">
              <a:lnSpc>
                <a:spcPct val="100000"/>
              </a:lnSpc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636583" indent="-244000">
              <a:lnSpc>
                <a:spcPct val="100000"/>
              </a:lnSpc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980091" indent="-194928">
              <a:lnSpc>
                <a:spcPct val="100000"/>
              </a:lnSpc>
              <a:buFont typeface="微软雅黑" panose="020B0503020204020204" pitchFamily="34" charset="-122"/>
              <a:buChar char="–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73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内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28734"/>
            <a:ext cx="10945217" cy="5256584"/>
          </a:xfrm>
          <a:prstGeom prst="rect">
            <a:avLst/>
          </a:prstGeom>
        </p:spPr>
        <p:txBody>
          <a:bodyPr/>
          <a:lstStyle>
            <a:lvl1pPr marL="342969" indent="-342969"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76324" y="290483"/>
            <a:ext cx="6762798" cy="5714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lang="zh-CN" altLang="en-US" sz="2801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3387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99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有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7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419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0610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有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7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969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2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91305" tIns="45661" rIns="91305" bIns="45661"/>
          <a:lstStyle/>
          <a:p>
            <a:pPr defTabSz="91301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  <a:ea typeface="宋体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69" y="5451500"/>
            <a:ext cx="10147300" cy="785812"/>
          </a:xfrm>
          <a:prstGeom prst="rect">
            <a:avLst/>
          </a:prstGeom>
        </p:spPr>
        <p:txBody>
          <a:bodyPr lIns="91305" tIns="45661" rIns="91305" bIns="45661">
            <a:spAutoFit/>
          </a:bodyPr>
          <a:lstStyle/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100094 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010-56308000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http://weibo.com/zksugon      </a:t>
            </a:r>
          </a:p>
          <a:p>
            <a:pPr algn="ctr" defTabSz="913019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EMAIL:SUGONBRAND@SUGON.COM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</a:t>
            </a:r>
            <a:r>
              <a:rPr lang="en-US" altLang="zh-CN" sz="1000" spc="100" dirty="0" err="1">
                <a:solidFill>
                  <a:prstClr val="white"/>
                </a:solidFill>
                <a:latin typeface="Arial" charset="0"/>
                <a:ea typeface="宋体"/>
              </a:rPr>
              <a:t>www.sugon.com</a:t>
            </a:r>
            <a:endParaRPr lang="zh-CN" altLang="en-US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29"/>
            <a:ext cx="2611706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7" y="1752063"/>
            <a:ext cx="3475606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46" y="1734327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2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3019"/>
            <a:r>
              <a:rPr lang="en-US" altLang="zh-CN" sz="6600" dirty="0">
                <a:solidFill>
                  <a:prstClr val="white"/>
                </a:solidFill>
              </a:rPr>
              <a:t>THANKS</a:t>
            </a:r>
            <a:endParaRPr lang="zh-CN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6" y="0"/>
            <a:ext cx="12239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51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5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23" tIns="45669" rIns="91323" bIns="45669"/>
          <a:lstStyle>
            <a:lvl1pPr marL="342445" indent="-342445"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3068" indent="-277450">
              <a:buFont typeface="微软雅黑" panose="020B0503020204020204" pitchFamily="34" charset="-122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720" indent="-234637">
              <a:buFont typeface="微软雅黑" panose="020B0503020204020204" pitchFamily="34" charset="-122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79684" indent="-221964">
              <a:buFont typeface="微软雅黑" panose="020B0503020204020204" pitchFamily="34" charset="-122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14329" indent="-234637">
              <a:buFont typeface="微软雅黑" panose="020B0503020204020204" pitchFamily="34" charset="-122"/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610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09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43"/>
            <a:ext cx="738184" cy="412010"/>
          </a:xfrm>
          <a:prstGeom prst="rect">
            <a:avLst/>
          </a:prstGeom>
        </p:spPr>
        <p:txBody>
          <a:bodyPr lIns="91449" tIns="45725" rIns="91449" bIns="45725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9" y="220401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5405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78745" y="164567"/>
            <a:ext cx="7114903" cy="583474"/>
          </a:xfrm>
          <a:prstGeom prst="rect">
            <a:avLst/>
          </a:prstGeom>
        </p:spPr>
        <p:txBody>
          <a:bodyPr lIns="78439" tIns="39218" rIns="78439" bIns="39218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cap="none" dirty="0" smtClean="0">
                <a:ln w="0"/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240130"/>
            <a:ext cx="1917578" cy="5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 userDrawn="1"/>
        </p:nvSpPr>
        <p:spPr>
          <a:xfrm>
            <a:off x="11361174" y="317813"/>
            <a:ext cx="51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582A0A7-D2E8-4468-BF31-3ED6607AC4C6}" type="slidenum">
              <a:rPr lang="en-US" altLang="zh-CN" sz="1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440886" y="765439"/>
            <a:ext cx="25920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内容占位符 5"/>
          <p:cNvSpPr>
            <a:spLocks noGrp="1"/>
          </p:cNvSpPr>
          <p:nvPr>
            <p:ph sz="quarter" idx="12"/>
          </p:nvPr>
        </p:nvSpPr>
        <p:spPr>
          <a:xfrm>
            <a:off x="440898" y="1085140"/>
            <a:ext cx="10948065" cy="5041077"/>
          </a:xfrm>
          <a:prstGeom prst="rect">
            <a:avLst/>
          </a:prstGeom>
        </p:spPr>
        <p:txBody>
          <a:bodyPr lIns="78439" tIns="39218" rIns="78439" bIns="39218"/>
          <a:lstStyle>
            <a:lvl1pPr marL="294146" indent="-294146">
              <a:lnSpc>
                <a:spcPct val="100000"/>
              </a:lnSpc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636583" indent="-244000">
              <a:lnSpc>
                <a:spcPct val="100000"/>
              </a:lnSpc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980091" indent="-194928">
              <a:lnSpc>
                <a:spcPct val="100000"/>
              </a:lnSpc>
              <a:buFont typeface="微软雅黑" panose="020B0503020204020204" pitchFamily="34" charset="-122"/>
              <a:buChar char="–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2431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7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12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261386"/>
            <a:ext cx="738184" cy="412010"/>
          </a:xfrm>
          <a:prstGeom prst="rect">
            <a:avLst/>
          </a:prstGeom>
        </p:spPr>
        <p:txBody>
          <a:bodyPr lIns="91431" tIns="45717" rIns="91431" bIns="45717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189394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31" tIns="45717" rIns="91431" bIns="45717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431" tIns="45717" rIns="91431" bIns="45717"/>
          <a:lstStyle>
            <a:lvl1pPr marL="342864" indent="-342864">
              <a:buFont typeface="Wingdings" pitchFamily="2" charset="2"/>
              <a:buChar char="n"/>
              <a:defRPr sz="20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1pPr>
            <a:lvl2pPr marL="623824" indent="-277785">
              <a:buFont typeface="Wingdings" pitchFamily="2" charset="2"/>
              <a:buChar char="p"/>
              <a:defRPr sz="18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2pPr>
            <a:lvl3pPr marL="858752" indent="-234925">
              <a:buFont typeface="微软雅黑" panose="020B0503020204020204" pitchFamily="34" charset="-122"/>
              <a:buChar char="-"/>
              <a:defRPr sz="16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3pPr>
            <a:lvl4pPr marL="1080980" indent="-222228">
              <a:buFont typeface="Wingdings" panose="05000000000000000000" pitchFamily="2" charset="2"/>
              <a:buChar char="l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4pPr>
            <a:lvl5pPr marL="1315908" indent="-234925">
              <a:buFont typeface="Wingdings" panose="05000000000000000000" pitchFamily="2" charset="2"/>
              <a:buChar char="ü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88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2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81" y="2121932"/>
                <a:ext cx="120891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4" y="314067"/>
            <a:ext cx="801698" cy="376051"/>
          </a:xfrm>
          <a:prstGeom prst="rect">
            <a:avLst/>
          </a:prstGeom>
        </p:spPr>
        <p:txBody>
          <a:bodyPr lIns="91395" tIns="45701" rIns="91395" bIns="4570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07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95" tIns="45701" rIns="91395" bIns="4570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76978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91" indent="0" algn="ctr">
              <a:buNone/>
              <a:defRPr/>
            </a:lvl2pPr>
            <a:lvl3pPr marL="914583" indent="0" algn="ctr">
              <a:buNone/>
              <a:defRPr/>
            </a:lvl3pPr>
            <a:lvl4pPr marL="1371874" indent="0" algn="ctr">
              <a:buNone/>
              <a:defRPr/>
            </a:lvl4pPr>
            <a:lvl5pPr marL="1829166" indent="0" algn="ctr">
              <a:buNone/>
              <a:defRPr/>
            </a:lvl5pPr>
            <a:lvl6pPr marL="2286457" indent="0" algn="ctr">
              <a:buNone/>
              <a:defRPr/>
            </a:lvl6pPr>
            <a:lvl7pPr marL="2743749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3" y="6356354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87D229C1-D169-4995-88C0-96B4C54CEE3C}" type="datetime1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15/11/3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54"/>
            <a:ext cx="3860800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>
              <a:defRPr/>
            </a:pPr>
            <a:endParaRPr lang="zh-CN" altLang="zh-CN" sz="15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356354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FDE0FD7D-B2A0-4DD9-835C-1248A8FAFFAA}" type="slidenum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15141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内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28734"/>
            <a:ext cx="10945217" cy="5256584"/>
          </a:xfrm>
          <a:prstGeom prst="rect">
            <a:avLst/>
          </a:prstGeom>
        </p:spPr>
        <p:txBody>
          <a:bodyPr/>
          <a:lstStyle>
            <a:lvl1pPr marL="342969" indent="-342969"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76324" y="290477"/>
            <a:ext cx="6762798" cy="5714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lang="zh-CN" altLang="en-US" sz="2801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34536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5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无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1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474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有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5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3093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1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2185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8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有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5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575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240130"/>
            <a:ext cx="1917578" cy="5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 userDrawn="1"/>
        </p:nvSpPr>
        <p:spPr>
          <a:xfrm>
            <a:off x="11361174" y="317813"/>
            <a:ext cx="51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582A0A7-D2E8-4468-BF31-3ED6607AC4C6}" type="slidenum">
              <a:rPr lang="en-US" altLang="zh-CN" sz="1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6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19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91305" tIns="45661" rIns="91305" bIns="45661"/>
          <a:lstStyle/>
          <a:p>
            <a:pPr defTabSz="91301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  <a:ea typeface="宋体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68" y="5451500"/>
            <a:ext cx="10147300" cy="785812"/>
          </a:xfrm>
          <a:prstGeom prst="rect">
            <a:avLst/>
          </a:prstGeom>
        </p:spPr>
        <p:txBody>
          <a:bodyPr lIns="91305" tIns="45661" rIns="91305" bIns="45661">
            <a:spAutoFit/>
          </a:bodyPr>
          <a:lstStyle/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100094 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010-56308000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http://weibo.com/zksugon      </a:t>
            </a:r>
          </a:p>
          <a:p>
            <a:pPr algn="ctr" defTabSz="913019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EMAIL:SUGONBRAND@SUGON.COM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</a:t>
            </a:r>
            <a:r>
              <a:rPr lang="en-US" altLang="zh-CN" sz="1000" spc="100" dirty="0" err="1">
                <a:solidFill>
                  <a:prstClr val="white"/>
                </a:solidFill>
                <a:latin typeface="Arial" charset="0"/>
                <a:ea typeface="宋体"/>
              </a:rPr>
              <a:t>www.sugon.com</a:t>
            </a:r>
            <a:endParaRPr lang="zh-CN" altLang="en-US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27"/>
            <a:ext cx="2611706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5" y="1752061"/>
            <a:ext cx="3475606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46" y="1734325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2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3019"/>
            <a:r>
              <a:rPr lang="en-US" altLang="zh-CN" sz="6600" dirty="0">
                <a:solidFill>
                  <a:prstClr val="white"/>
                </a:solidFill>
              </a:rPr>
              <a:t>THANKS</a:t>
            </a:r>
            <a:endParaRPr lang="zh-CN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8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6" y="0"/>
            <a:ext cx="12239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4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5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3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323" tIns="45669" rIns="91323" bIns="45669"/>
          <a:lstStyle>
            <a:lvl1pPr marL="342445" indent="-342445"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3068" indent="-277450">
              <a:buFont typeface="微软雅黑" panose="020B0503020204020204" pitchFamily="34" charset="-122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720" indent="-234637">
              <a:buFont typeface="微软雅黑" panose="020B0503020204020204" pitchFamily="34" charset="-122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79684" indent="-221964">
              <a:buFont typeface="微软雅黑" panose="020B0503020204020204" pitchFamily="34" charset="-122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14329" indent="-234637">
              <a:buFont typeface="微软雅黑" panose="020B0503020204020204" pitchFamily="34" charset="-122"/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03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5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3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45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06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41"/>
            <a:ext cx="738184" cy="412010"/>
          </a:xfrm>
          <a:prstGeom prst="rect">
            <a:avLst/>
          </a:prstGeom>
        </p:spPr>
        <p:txBody>
          <a:bodyPr lIns="91449" tIns="45725" rIns="91449" bIns="45725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3851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7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09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261384"/>
            <a:ext cx="738184" cy="412010"/>
          </a:xfrm>
          <a:prstGeom prst="rect">
            <a:avLst/>
          </a:prstGeom>
        </p:spPr>
        <p:txBody>
          <a:bodyPr lIns="91431" tIns="45717" rIns="91431" bIns="45717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189392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31" tIns="45717" rIns="91431" bIns="45717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431" tIns="45717" rIns="91431" bIns="45717"/>
          <a:lstStyle>
            <a:lvl1pPr marL="342864" indent="-342864">
              <a:buFont typeface="Wingdings" pitchFamily="2" charset="2"/>
              <a:buChar char="n"/>
              <a:defRPr sz="20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1pPr>
            <a:lvl2pPr marL="623824" indent="-277785">
              <a:buFont typeface="Wingdings" pitchFamily="2" charset="2"/>
              <a:buChar char="p"/>
              <a:defRPr sz="18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2pPr>
            <a:lvl3pPr marL="858752" indent="-234925">
              <a:buFont typeface="微软雅黑" panose="020B0503020204020204" pitchFamily="34" charset="-122"/>
              <a:buChar char="-"/>
              <a:defRPr sz="16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3pPr>
            <a:lvl4pPr marL="1080980" indent="-222228">
              <a:buFont typeface="Wingdings" panose="05000000000000000000" pitchFamily="2" charset="2"/>
              <a:buChar char="l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4pPr>
            <a:lvl5pPr marL="1315908" indent="-234925">
              <a:buFont typeface="Wingdings" panose="05000000000000000000" pitchFamily="2" charset="2"/>
              <a:buChar char="ü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140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2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81" y="2121932"/>
                <a:ext cx="120891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4" y="314067"/>
            <a:ext cx="801698" cy="376051"/>
          </a:xfrm>
          <a:prstGeom prst="rect">
            <a:avLst/>
          </a:prstGeom>
        </p:spPr>
        <p:txBody>
          <a:bodyPr lIns="91395" tIns="45701" rIns="91395" bIns="4570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05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95" tIns="45701" rIns="91395" bIns="4570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33578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91" indent="0" algn="ctr">
              <a:buNone/>
              <a:defRPr/>
            </a:lvl2pPr>
            <a:lvl3pPr marL="914583" indent="0" algn="ctr">
              <a:buNone/>
              <a:defRPr/>
            </a:lvl3pPr>
            <a:lvl4pPr marL="1371874" indent="0" algn="ctr">
              <a:buNone/>
              <a:defRPr/>
            </a:lvl4pPr>
            <a:lvl5pPr marL="1829166" indent="0" algn="ctr">
              <a:buNone/>
              <a:defRPr/>
            </a:lvl5pPr>
            <a:lvl6pPr marL="2286457" indent="0" algn="ctr">
              <a:buNone/>
              <a:defRPr/>
            </a:lvl6pPr>
            <a:lvl7pPr marL="2743749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2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87D229C1-D169-4995-88C0-96B4C54CEE3C}" type="datetime1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15/11/3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52"/>
            <a:ext cx="3860800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>
              <a:defRPr/>
            </a:pPr>
            <a:endParaRPr lang="zh-CN" altLang="zh-CN" sz="15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2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FDE0FD7D-B2A0-4DD9-835C-1248A8FAFFAA}" type="slidenum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12816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内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28734"/>
            <a:ext cx="10945217" cy="5256584"/>
          </a:xfrm>
          <a:prstGeom prst="rect">
            <a:avLst/>
          </a:prstGeom>
        </p:spPr>
        <p:txBody>
          <a:bodyPr/>
          <a:lstStyle>
            <a:lvl1pPr marL="342969" indent="-342969"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76324" y="290475"/>
            <a:ext cx="6762798" cy="5714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lang="zh-CN" altLang="en-US" sz="2801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6337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3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334747" y="4676809"/>
            <a:ext cx="11537315" cy="2087495"/>
          </a:xfrm>
          <a:prstGeom prst="rect">
            <a:avLst/>
          </a:prstGeom>
          <a:solidFill>
            <a:srgbClr val="B01F24"/>
          </a:solidFill>
          <a:ln>
            <a:noFill/>
          </a:ln>
          <a:extLst/>
        </p:spPr>
        <p:txBody>
          <a:bodyPr vert="horz" wrap="square" lIns="91296" tIns="45657" rIns="91296" bIns="4565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376558" y="4800239"/>
            <a:ext cx="6343828" cy="1840633"/>
          </a:xfrm>
          <a:prstGeom prst="rect">
            <a:avLst/>
          </a:prstGeom>
        </p:spPr>
        <p:txBody>
          <a:bodyPr wrap="square" lIns="91296" tIns="45657" rIns="91296" bIns="45657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ADDRESS</a:t>
            </a:r>
            <a:r>
              <a:rPr lang="zh-CN" altLang="en-US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1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Sugon Building, No. 36 Zhongguancun Software Park,</a:t>
            </a:r>
          </a:p>
          <a:p>
            <a:pPr>
              <a:lnSpc>
                <a:spcPct val="150000"/>
              </a:lnSpc>
            </a:pPr>
            <a:r>
              <a:rPr lang="en-US" altLang="zh-CN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No.8 Dongbeiwang West Road</a:t>
            </a:r>
          </a:p>
          <a:p>
            <a:pPr>
              <a:lnSpc>
                <a:spcPct val="150000"/>
              </a:lnSpc>
            </a:pPr>
            <a:r>
              <a:rPr lang="en-US" altLang="zh-CN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Haidian District, 100094, Beijing, P.R.China</a:t>
            </a:r>
          </a:p>
          <a:p>
            <a:pPr>
              <a:lnSpc>
                <a:spcPct val="150000"/>
              </a:lnSpc>
            </a:pPr>
            <a:endParaRPr lang="en-US" altLang="zh-CN" sz="11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TELEPHONE</a:t>
            </a:r>
            <a:r>
              <a:rPr lang="zh-CN" altLang="en-US" sz="1100" spc="100" dirty="0">
                <a:solidFill>
                  <a:schemeClr val="bg1"/>
                </a:solidFill>
              </a:rPr>
              <a:t>：</a:t>
            </a:r>
            <a:r>
              <a:rPr lang="en-US" altLang="zh-CN" sz="1100" spc="100" dirty="0">
                <a:solidFill>
                  <a:schemeClr val="bg1"/>
                </a:solidFill>
              </a:rPr>
              <a:t>86-10-56308000   </a:t>
            </a: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Weibo</a:t>
            </a:r>
            <a:r>
              <a:rPr lang="zh-CN" altLang="en-US" sz="1100" spc="100" dirty="0">
                <a:solidFill>
                  <a:schemeClr val="bg1"/>
                </a:solidFill>
              </a:rPr>
              <a:t>：</a:t>
            </a:r>
            <a:r>
              <a:rPr lang="en-US" altLang="zh-CN" sz="1100" spc="100" dirty="0">
                <a:solidFill>
                  <a:schemeClr val="bg1"/>
                </a:solidFill>
              </a:rPr>
              <a:t>http://weibo.com/zksugon      </a:t>
            </a:r>
          </a:p>
          <a:p>
            <a:pPr>
              <a:lnSpc>
                <a:spcPct val="150000"/>
              </a:lnSpc>
            </a:pP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WWW</a:t>
            </a:r>
            <a:r>
              <a:rPr lang="zh-CN" altLang="en-US" sz="1100" spc="100" dirty="0">
                <a:solidFill>
                  <a:schemeClr val="bg1"/>
                </a:solidFill>
              </a:rPr>
              <a:t>：</a:t>
            </a:r>
            <a:r>
              <a:rPr lang="en-US" altLang="zh-CN" sz="1100" spc="100" dirty="0">
                <a:solidFill>
                  <a:schemeClr val="bg1"/>
                </a:solidFill>
              </a:rPr>
              <a:t>http://</a:t>
            </a:r>
            <a:r>
              <a:rPr lang="en-US" altLang="zh-CN" sz="1100" spc="100" dirty="0" err="1">
                <a:solidFill>
                  <a:schemeClr val="bg1"/>
                </a:solidFill>
              </a:rPr>
              <a:t>www.sugon.com</a:t>
            </a:r>
            <a:endParaRPr lang="zh-CN" altLang="en-US" sz="11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11"/>
          <p:cNvSpPr txBox="1"/>
          <p:nvPr userDrawn="1"/>
        </p:nvSpPr>
        <p:spPr>
          <a:xfrm>
            <a:off x="4538188" y="2547266"/>
            <a:ext cx="3330258" cy="1015535"/>
          </a:xfrm>
          <a:prstGeom prst="rect">
            <a:avLst/>
          </a:prstGeom>
          <a:noFill/>
        </p:spPr>
        <p:txBody>
          <a:bodyPr wrap="square" lIns="91296" tIns="45657" rIns="91296" bIns="45657" rtlCol="0">
            <a:spAutoFit/>
          </a:bodyPr>
          <a:lstStyle/>
          <a:p>
            <a:r>
              <a:rPr lang="en-US" altLang="zh-CN" sz="6000" dirty="0">
                <a:gradFill>
                  <a:gsLst>
                    <a:gs pos="9623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glow rad="63500">
                    <a:schemeClr val="tx1">
                      <a:alpha val="30000"/>
                    </a:schemeClr>
                  </a:glow>
                  <a:outerShdw blurRad="50800" dist="50800" dir="5400000" algn="ctr" rotWithShape="0">
                    <a:srgbClr val="000000">
                      <a:alpha val="5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6000" dirty="0">
              <a:gradFill>
                <a:gsLst>
                  <a:gs pos="9623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/>
                  </a:gs>
                </a:gsLst>
                <a:lin ang="5400000" scaled="0"/>
              </a:gradFill>
              <a:effectLst>
                <a:glow rad="63500">
                  <a:schemeClr val="tx1">
                    <a:alpha val="30000"/>
                  </a:schemeClr>
                </a:glow>
                <a:outerShdw blurRad="50800" dist="50800" dir="5400000" algn="ctr" rotWithShape="0">
                  <a:srgbClr val="000000">
                    <a:alpha val="52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318415" y="137248"/>
            <a:ext cx="3763577" cy="2154232"/>
          </a:xfrm>
          <a:prstGeom prst="rect">
            <a:avLst/>
          </a:prstGeom>
          <a:solidFill>
            <a:srgbClr val="B01F24"/>
          </a:solidFill>
          <a:ln>
            <a:noFill/>
          </a:ln>
          <a:extLst/>
        </p:spPr>
        <p:txBody>
          <a:bodyPr vert="horz" wrap="square" lIns="91296" tIns="45657" rIns="91296" bIns="4565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 b="5578"/>
          <a:stretch/>
        </p:blipFill>
        <p:spPr bwMode="auto">
          <a:xfrm>
            <a:off x="8138031" y="2393415"/>
            <a:ext cx="3750361" cy="215409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7926" r="4985"/>
          <a:stretch/>
        </p:blipFill>
        <p:spPr bwMode="auto">
          <a:xfrm>
            <a:off x="334745" y="2406782"/>
            <a:ext cx="3747247" cy="21407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10577" r="5096" b="-385"/>
          <a:stretch/>
        </p:blipFill>
        <p:spPr bwMode="auto">
          <a:xfrm>
            <a:off x="4237263" y="150738"/>
            <a:ext cx="3732261" cy="214073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 userDrawn="1"/>
        </p:nvSpPr>
        <p:spPr>
          <a:xfrm>
            <a:off x="3077701" y="5866038"/>
            <a:ext cx="184375" cy="276872"/>
          </a:xfrm>
          <a:prstGeom prst="rect">
            <a:avLst/>
          </a:prstGeom>
        </p:spPr>
        <p:txBody>
          <a:bodyPr wrap="none" lIns="91296" tIns="45657" rIns="91296" bIns="45657">
            <a:spAutoFit/>
          </a:bodyPr>
          <a:lstStyle/>
          <a:p>
            <a:pPr algn="ctr"/>
            <a:endParaRPr lang="zh-CN" altLang="en-US" sz="1200" b="1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Picture 2" descr="E:\2.2011换标\2011新VI\曙光VI系统-2011版\logo\计算决定未来字体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227" y="3914438"/>
            <a:ext cx="2502333" cy="504667"/>
          </a:xfrm>
          <a:prstGeom prst="rect">
            <a:avLst/>
          </a:prstGeom>
          <a:noFill/>
        </p:spPr>
      </p:pic>
      <p:sp>
        <p:nvSpPr>
          <p:cNvPr id="12" name="矩形 11"/>
          <p:cNvSpPr/>
          <p:nvPr userDrawn="1"/>
        </p:nvSpPr>
        <p:spPr bwMode="auto">
          <a:xfrm>
            <a:off x="8124816" y="143989"/>
            <a:ext cx="3763577" cy="2154232"/>
          </a:xfrm>
          <a:prstGeom prst="rect">
            <a:avLst/>
          </a:prstGeom>
          <a:solidFill>
            <a:srgbClr val="B01F24"/>
          </a:solidFill>
          <a:ln>
            <a:noFill/>
          </a:ln>
          <a:extLst/>
        </p:spPr>
        <p:txBody>
          <a:bodyPr vert="horz" wrap="square" lIns="91296" tIns="45657" rIns="91296" bIns="4565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7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22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有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2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0826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9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3848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30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4" r:id="rId3"/>
    <p:sldLayoutId id="2147483655" r:id="rId4"/>
    <p:sldLayoutId id="2147483653" r:id="rId5"/>
    <p:sldLayoutId id="2147483656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05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30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7" indent="-342377" algn="l" defTabSz="9130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33" indent="-285331" algn="l" defTabSz="9130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84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55" algn="l" defTabSz="9130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20" indent="-228255" algn="l" defTabSz="9130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2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86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30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7" indent="-342377" algn="l" defTabSz="9130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33" indent="-285331" algn="l" defTabSz="9130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84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55" algn="l" defTabSz="9130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20" indent="-228255" algn="l" defTabSz="9130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2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9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30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7" indent="-342377" algn="l" defTabSz="9130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33" indent="-285331" algn="l" defTabSz="9130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84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55" algn="l" defTabSz="9130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20" indent="-228255" algn="l" defTabSz="9130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2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7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8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2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2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29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5" Type="http://schemas.openxmlformats.org/officeDocument/2006/relationships/image" Target="../media/image9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2630630" y="2371241"/>
            <a:ext cx="7523478" cy="960967"/>
          </a:xfrm>
        </p:spPr>
        <p:txBody>
          <a:bodyPr/>
          <a:lstStyle/>
          <a:p>
            <a:endParaRPr lang="en-US" altLang="zh-CN" dirty="0" smtClean="0"/>
          </a:p>
          <a:p>
            <a:r>
              <a:rPr lang="en-US" altLang="zh-CN" dirty="0" err="1" smtClean="0"/>
              <a:t>Sugon</a:t>
            </a:r>
            <a:r>
              <a:rPr lang="en-US" altLang="zh-CN" dirty="0" smtClean="0"/>
              <a:t> 8-way</a:t>
            </a:r>
            <a:r>
              <a:rPr lang="zh-CN" altLang="en-US" dirty="0"/>
              <a:t> </a:t>
            </a:r>
            <a:r>
              <a:rPr lang="en-US" altLang="zh-CN" dirty="0" smtClean="0"/>
              <a:t>Server</a:t>
            </a:r>
          </a:p>
          <a:p>
            <a:r>
              <a:rPr lang="zh-CN" altLang="en-US" dirty="0" smtClean="0"/>
              <a:t>                </a:t>
            </a:r>
            <a:r>
              <a:rPr lang="en-US" altLang="zh-CN" dirty="0" smtClean="0"/>
              <a:t>—I980-G10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677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en-US" altLang="zh-CN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1309831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chemeClr val="tx1">
                <a:lumMod val="50000"/>
                <a:lumOff val="50000"/>
              </a:schemeClr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chemeClr val="bg1">
                <a:lumMod val="75000"/>
              </a:schemeClr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 overview of I980-G10 server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31963" y="23660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FF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en-US" sz="2400" dirty="0"/>
            </a:p>
            <a:p>
              <a:endParaRPr lang="zh-CN" altLang="zh-CN" sz="24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Introduce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every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module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I980-G10 server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endParaRPr lang="zh-CN" altLang="en-US" sz="2400" dirty="0"/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376447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Introduce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management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module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I980-G10 server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78480"/>
            <a:ext cx="9121673" cy="1023102"/>
            <a:chOff x="0" y="0"/>
            <a:chExt cx="7287686" cy="766993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62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Structure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installation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 I980-G10 server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20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back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panel of fan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0"/>
          <p:cNvSpPr txBox="1"/>
          <p:nvPr/>
        </p:nvSpPr>
        <p:spPr>
          <a:xfrm>
            <a:off x="285552" y="1082576"/>
            <a:ext cx="528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en-US" dirty="0" smtClean="0"/>
              <a:t>,attention: before </a:t>
            </a:r>
            <a:r>
              <a:rPr lang="en-US" altLang="zh-CN" dirty="0" smtClean="0"/>
              <a:t>install back panel of fan,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remove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crossband</a:t>
            </a:r>
            <a:r>
              <a:rPr lang="zh-CN" altLang="en-US" dirty="0"/>
              <a:t>.</a:t>
            </a:r>
            <a:endParaRPr lang="zh-CN" altLang="en-US" dirty="0"/>
          </a:p>
        </p:txBody>
      </p:sp>
      <p:sp>
        <p:nvSpPr>
          <p:cNvPr id="9" name="TextBox 14"/>
          <p:cNvSpPr txBox="1"/>
          <p:nvPr/>
        </p:nvSpPr>
        <p:spPr>
          <a:xfrm>
            <a:off x="0" y="3247816"/>
            <a:ext cx="4211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back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installation:</a:t>
            </a:r>
            <a:r>
              <a:rPr lang="zh-CN" altLang="en-US" dirty="0" smtClean="0"/>
              <a:t> </a:t>
            </a:r>
            <a:r>
              <a:rPr lang="en-US" altLang="zh-CN" dirty="0"/>
              <a:t>back</a:t>
            </a:r>
            <a:r>
              <a:rPr lang="zh-CN" altLang="en-US" dirty="0"/>
              <a:t> </a:t>
            </a:r>
            <a:r>
              <a:rPr lang="en-US" altLang="zh-CN" dirty="0" smtClean="0"/>
              <a:t>panel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fan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sides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inner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chassis,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picture: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back</a:t>
            </a:r>
            <a:r>
              <a:rPr lang="en-US" altLang="zh-CN" dirty="0" smtClean="0"/>
              <a:t> </a:t>
            </a:r>
            <a:r>
              <a:rPr lang="en-US" altLang="zh-CN" dirty="0" smtClean="0"/>
              <a:t>hardy </a:t>
            </a:r>
            <a:r>
              <a:rPr lang="en-US" altLang="zh-CN" dirty="0"/>
              <a:t>holes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mushroom columns,</a:t>
            </a:r>
            <a:r>
              <a:rPr lang="zh-CN" altLang="en-US" dirty="0"/>
              <a:t> </a:t>
            </a:r>
            <a:r>
              <a:rPr lang="en-US" altLang="zh-CN" dirty="0"/>
              <a:t>flat</a:t>
            </a:r>
            <a:r>
              <a:rPr lang="zh-CN" altLang="en-US" dirty="0"/>
              <a:t> </a:t>
            </a:r>
            <a:r>
              <a:rPr lang="en-US" altLang="zh-CN" dirty="0"/>
              <a:t>push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mushroom column</a:t>
            </a:r>
            <a:r>
              <a:rPr lang="zh-CN" altLang="en-US" dirty="0"/>
              <a:t> </a:t>
            </a:r>
            <a:r>
              <a:rPr lang="en-US" altLang="zh-CN" dirty="0"/>
              <a:t>stuck at</a:t>
            </a:r>
            <a:r>
              <a:rPr lang="zh-CN" altLang="en-US" dirty="0"/>
              <a:t> </a:t>
            </a:r>
            <a:r>
              <a:rPr lang="en-US" altLang="zh-CN" dirty="0"/>
              <a:t>hardy holes,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finally</a:t>
            </a:r>
            <a:r>
              <a:rPr lang="zh-CN" altLang="en-US" dirty="0"/>
              <a:t> </a:t>
            </a:r>
            <a:r>
              <a:rPr lang="en-US" altLang="zh-CN" dirty="0"/>
              <a:t>tighten up </a:t>
            </a:r>
            <a:r>
              <a:rPr lang="en-US" altLang="zh-CN" dirty="0" smtClean="0"/>
              <a:t>the</a:t>
            </a:r>
            <a:r>
              <a:rPr lang="en-US" altLang="zh-CN" dirty="0" smtClean="0"/>
              <a:t> only one</a:t>
            </a:r>
            <a:r>
              <a:rPr lang="en-US" altLang="zh-CN" dirty="0" smtClean="0"/>
              <a:t> screw.</a:t>
            </a:r>
            <a:endParaRPr lang="zh-CN" altLang="en-US" dirty="0"/>
          </a:p>
        </p:txBody>
      </p:sp>
      <p:pic>
        <p:nvPicPr>
          <p:cNvPr id="10" name="图片 9" descr="风扇板固定螺丝.jpg"/>
          <p:cNvPicPr/>
          <p:nvPr/>
        </p:nvPicPr>
        <p:blipFill>
          <a:blip r:embed="rId3" cstate="print"/>
          <a:srcRect l="23803" r="15536"/>
          <a:stretch>
            <a:fillRect/>
          </a:stretch>
        </p:blipFill>
        <p:spPr>
          <a:xfrm>
            <a:off x="4499992" y="1844824"/>
            <a:ext cx="3960440" cy="4392488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5724128" y="263691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796136" y="5085184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9"/>
          <p:cNvSpPr txBox="1"/>
          <p:nvPr/>
        </p:nvSpPr>
        <p:spPr>
          <a:xfrm>
            <a:off x="4406900" y="2708920"/>
            <a:ext cx="131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hardy hole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4356100" y="5157192"/>
            <a:ext cx="136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hardy hole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5321300" y="3861048"/>
            <a:ext cx="906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screw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4" grpId="0" animBg="1"/>
      <p:bldP spid="15" grpId="0"/>
      <p:bldP spid="16" grpId="0"/>
      <p:bldP spid="1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cs typeface="+mn-cs"/>
              </a:rPr>
              <a:t>Dismounting </a:t>
            </a:r>
            <a:r>
              <a:rPr lang="en-US" altLang="zh-CN" sz="3200" b="1" dirty="0" err="1">
                <a:latin typeface="微软雅黑" pitchFamily="34" charset="-122"/>
                <a:ea typeface="微软雅黑" pitchFamily="34" charset="-122"/>
                <a:cs typeface="+mn-cs"/>
              </a:rPr>
              <a:t>crossband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0"/>
          <p:cNvSpPr txBox="1"/>
          <p:nvPr/>
        </p:nvSpPr>
        <p:spPr>
          <a:xfrm>
            <a:off x="285552" y="106987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attention</a:t>
            </a:r>
            <a:r>
              <a:rPr lang="en-US" altLang="zh-CN" dirty="0" smtClean="0"/>
              <a:t>: before installing </a:t>
            </a:r>
            <a:r>
              <a:rPr lang="en-US" altLang="zh-CN" dirty="0" err="1" smtClean="0"/>
              <a:t>crossband</a:t>
            </a:r>
            <a:r>
              <a:rPr lang="en-US" altLang="zh-CN" dirty="0" smtClean="0"/>
              <a:t>, install the back panel of fan first.</a:t>
            </a:r>
            <a:endParaRPr lang="zh-CN" altLang="en-US" dirty="0"/>
          </a:p>
        </p:txBody>
      </p:sp>
      <p:sp>
        <p:nvSpPr>
          <p:cNvPr id="9" name="TextBox 14"/>
          <p:cNvSpPr txBox="1"/>
          <p:nvPr/>
        </p:nvSpPr>
        <p:spPr>
          <a:xfrm>
            <a:off x="539552" y="3247816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err="1" smtClean="0"/>
              <a:t>crossband</a:t>
            </a:r>
            <a:r>
              <a:rPr lang="en-US" altLang="zh-CN" dirty="0" smtClean="0"/>
              <a:t> installation: </a:t>
            </a:r>
            <a:r>
              <a:rPr lang="en-US" altLang="zh-CN" dirty="0" err="1" smtClean="0"/>
              <a:t>crossband</a:t>
            </a:r>
            <a:r>
              <a:rPr lang="en-US" altLang="zh-CN" dirty="0" smtClean="0"/>
              <a:t> is installed in the front of inner chassis, as shown in the picture.</a:t>
            </a:r>
            <a:r>
              <a:rPr lang="zh-CN" altLang="en-US" dirty="0" smtClean="0"/>
              <a:t>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 studs</a:t>
            </a:r>
            <a:r>
              <a:rPr lang="zh-CN" altLang="en-US" dirty="0" smtClean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 smtClean="0"/>
              <a:t>round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holes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crossband</a:t>
            </a:r>
            <a:r>
              <a:rPr lang="zh-CN" altLang="zh-CN" dirty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make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crossband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close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inner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finally</a:t>
            </a:r>
            <a:r>
              <a:rPr lang="zh-CN" altLang="en-US" dirty="0" smtClean="0"/>
              <a:t> </a:t>
            </a:r>
            <a:r>
              <a:rPr lang="en-US" altLang="zh-CN" dirty="0"/>
              <a:t>tighten up </a:t>
            </a:r>
            <a:r>
              <a:rPr lang="en-US" altLang="zh-CN" dirty="0" smtClean="0"/>
              <a:t>16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screws.</a:t>
            </a:r>
            <a:endParaRPr lang="zh-CN" altLang="en-US" dirty="0"/>
          </a:p>
        </p:txBody>
      </p:sp>
      <p:pic>
        <p:nvPicPr>
          <p:cNvPr id="10" name="图片 9" descr="IMG_5912.JPG"/>
          <p:cNvPicPr/>
          <p:nvPr/>
        </p:nvPicPr>
        <p:blipFill>
          <a:blip r:embed="rId3" cstate="print"/>
          <a:srcRect b="7391"/>
          <a:stretch>
            <a:fillRect/>
          </a:stretch>
        </p:blipFill>
        <p:spPr>
          <a:xfrm>
            <a:off x="4427984" y="1916832"/>
            <a:ext cx="4176464" cy="432048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4860032" y="198884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5"/>
          <p:cNvSpPr txBox="1"/>
          <p:nvPr/>
        </p:nvSpPr>
        <p:spPr>
          <a:xfrm>
            <a:off x="4139952" y="206084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stud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740352" y="191683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20"/>
          <p:cNvSpPr txBox="1"/>
          <p:nvPr/>
        </p:nvSpPr>
        <p:spPr>
          <a:xfrm>
            <a:off x="7092280" y="198884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stud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652120" y="558924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6"/>
          <p:cNvSpPr txBox="1"/>
          <p:nvPr/>
        </p:nvSpPr>
        <p:spPr>
          <a:xfrm>
            <a:off x="4932040" y="566124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stud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96136" y="234888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148064" y="24115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stud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092280" y="558924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2"/>
          <p:cNvSpPr txBox="1"/>
          <p:nvPr/>
        </p:nvSpPr>
        <p:spPr>
          <a:xfrm>
            <a:off x="6372200" y="55892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stud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732240" y="2339588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4"/>
          <p:cNvSpPr txBox="1"/>
          <p:nvPr/>
        </p:nvSpPr>
        <p:spPr>
          <a:xfrm>
            <a:off x="7236296" y="24115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stud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memory module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and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front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panel 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螺钉.jpg"/>
          <p:cNvPicPr/>
          <p:nvPr/>
        </p:nvPicPr>
        <p:blipFill>
          <a:blip r:embed="rId3" cstate="print"/>
          <a:srcRect l="14368" r="29355" b="8429"/>
          <a:stretch>
            <a:fillRect/>
          </a:stretch>
        </p:blipFill>
        <p:spPr>
          <a:xfrm>
            <a:off x="2915816" y="1556792"/>
            <a:ext cx="2736304" cy="3096344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1475656" y="5085184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,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above,</a:t>
            </a:r>
            <a:r>
              <a:rPr lang="zh-CN" altLang="en-US" dirty="0" smtClean="0"/>
              <a:t> </a:t>
            </a:r>
            <a:r>
              <a:rPr lang="en-US" altLang="zh-CN" dirty="0" smtClean="0"/>
              <a:t>unscrew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both</a:t>
            </a:r>
            <a:r>
              <a:rPr lang="zh-CN" altLang="en-US" dirty="0" smtClean="0"/>
              <a:t> </a:t>
            </a:r>
            <a:r>
              <a:rPr lang="en-US" altLang="zh-CN" dirty="0" smtClean="0"/>
              <a:t>sides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r>
              <a:rPr lang="zh-CN" altLang="en-US" dirty="0" smtClean="0"/>
              <a:t>,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take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monitoring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screen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0"/>
          <p:cNvSpPr txBox="1"/>
          <p:nvPr/>
        </p:nvSpPr>
        <p:spPr>
          <a:xfrm>
            <a:off x="304800" y="4161854"/>
            <a:ext cx="4533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, </a:t>
            </a:r>
            <a:r>
              <a:rPr lang="en-US" altLang="zh-CN" dirty="0" smtClean="0"/>
              <a:t>install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screen:</a:t>
            </a:r>
            <a:r>
              <a:rPr lang="zh-CN" altLang="en-US" dirty="0" smtClean="0"/>
              <a:t> </a:t>
            </a:r>
            <a:r>
              <a:rPr lang="en-US" altLang="zh-CN" dirty="0" smtClean="0"/>
              <a:t>unscrew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pulled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out.</a:t>
            </a:r>
            <a:endParaRPr lang="zh-CN" altLang="en-US" dirty="0"/>
          </a:p>
        </p:txBody>
      </p:sp>
      <p:sp>
        <p:nvSpPr>
          <p:cNvPr id="9" name="TextBox 14"/>
          <p:cNvSpPr txBox="1"/>
          <p:nvPr/>
        </p:nvSpPr>
        <p:spPr>
          <a:xfrm>
            <a:off x="203200" y="1412776"/>
            <a:ext cx="4635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en-US" dirty="0" smtClean="0"/>
              <a:t>，open monitoring screen:</a:t>
            </a:r>
            <a:r>
              <a:rPr lang="zh-CN" altLang="en-US" dirty="0" smtClean="0"/>
              <a:t> </a:t>
            </a:r>
            <a:r>
              <a:rPr lang="en-US" altLang="zh-CN" dirty="0" smtClean="0"/>
              <a:t>pull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outside</a:t>
            </a:r>
            <a:r>
              <a:rPr lang="zh-CN" altLang="en-US" dirty="0" smtClean="0"/>
              <a:t>.</a:t>
            </a:r>
            <a:r>
              <a:rPr lang="en-US" altLang="zh-CN" dirty="0" smtClean="0"/>
              <a:t>Then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open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see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</a:t>
            </a:r>
            <a:r>
              <a:rPr lang="zh-CN" altLang="en-US" dirty="0" smtClean="0"/>
              <a:t>, </a:t>
            </a:r>
            <a:r>
              <a:rPr lang="en-US" altLang="zh-CN" dirty="0" smtClean="0"/>
              <a:t>drive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tape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inside.</a:t>
            </a:r>
            <a:r>
              <a:rPr lang="zh-CN" altLang="en-US" dirty="0" smtClean="0"/>
              <a:t>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pic>
        <p:nvPicPr>
          <p:cNvPr id="10" name="图片 9" descr="螺钉.jpg"/>
          <p:cNvPicPr/>
          <p:nvPr/>
        </p:nvPicPr>
        <p:blipFill>
          <a:blip r:embed="rId3" cstate="print"/>
          <a:srcRect l="15430" t="11980" r="17379" b="19006"/>
          <a:stretch>
            <a:fillRect/>
          </a:stretch>
        </p:blipFill>
        <p:spPr>
          <a:xfrm>
            <a:off x="4860032" y="3573016"/>
            <a:ext cx="3672408" cy="280831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24744"/>
            <a:ext cx="3888432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/>
        </p:nvSpPr>
        <p:spPr>
          <a:xfrm>
            <a:off x="7236296" y="2492896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9"/>
          <p:cNvSpPr txBox="1"/>
          <p:nvPr/>
        </p:nvSpPr>
        <p:spPr>
          <a:xfrm>
            <a:off x="5638800" y="2564904"/>
            <a:ext cx="15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recess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front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panel and drive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0"/>
          <p:cNvSpPr txBox="1"/>
          <p:nvPr/>
        </p:nvSpPr>
        <p:spPr>
          <a:xfrm>
            <a:off x="4932040" y="3501008"/>
            <a:ext cx="568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install</a:t>
            </a:r>
            <a:r>
              <a:rPr lang="en-US" altLang="zh-CN" dirty="0" smtClean="0"/>
              <a:t> drive: unscrew 2 screws in the side of bracket, and drive can be pulled out, as shown in the picture above.</a:t>
            </a:r>
            <a:endParaRPr lang="zh-CN" altLang="en-US" dirty="0"/>
          </a:p>
        </p:txBody>
      </p:sp>
      <p:sp>
        <p:nvSpPr>
          <p:cNvPr id="9" name="TextBox 14"/>
          <p:cNvSpPr txBox="1"/>
          <p:nvPr/>
        </p:nvSpPr>
        <p:spPr>
          <a:xfrm>
            <a:off x="317500" y="1222276"/>
            <a:ext cx="443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, </a:t>
            </a:r>
            <a:r>
              <a:rPr lang="en-US" altLang="zh-CN" dirty="0"/>
              <a:t>Remove the </a:t>
            </a:r>
            <a:r>
              <a:rPr lang="en-US" altLang="zh-CN" dirty="0" smtClean="0"/>
              <a:t>bracket</a:t>
            </a:r>
            <a:r>
              <a:rPr lang="zh-CN" altLang="en-US" dirty="0" smtClean="0"/>
              <a:t>：</a:t>
            </a:r>
            <a:r>
              <a:rPr lang="en-US" altLang="zh-CN" dirty="0" smtClean="0"/>
              <a:t>unscrew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side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front</a:t>
            </a:r>
            <a:r>
              <a:rPr lang="zh-CN" altLang="en-US" dirty="0"/>
              <a:t> </a:t>
            </a:r>
            <a:r>
              <a:rPr lang="en-US" altLang="zh-CN" dirty="0" smtClean="0"/>
              <a:t>panel</a:t>
            </a:r>
            <a:r>
              <a:rPr lang="en-US" altLang="zh-CN" dirty="0" smtClean="0"/>
              <a:t>, and front </a:t>
            </a:r>
            <a:r>
              <a:rPr lang="en-US" altLang="zh-CN" dirty="0"/>
              <a:t>panel and </a:t>
            </a:r>
            <a:r>
              <a:rPr lang="en-US" altLang="zh-CN" dirty="0" smtClean="0"/>
              <a:t>drive bracket can be pulled out, as shown in the picture below.</a:t>
            </a:r>
            <a:endParaRPr lang="zh-CN" altLang="en-US" dirty="0"/>
          </a:p>
        </p:txBody>
      </p:sp>
      <p:pic>
        <p:nvPicPr>
          <p:cNvPr id="10" name="图片 9" descr="拆托架.jpg"/>
          <p:cNvPicPr/>
          <p:nvPr/>
        </p:nvPicPr>
        <p:blipFill>
          <a:blip r:embed="rId3" cstate="print"/>
          <a:srcRect r="15052" b="22170"/>
          <a:stretch>
            <a:fillRect/>
          </a:stretch>
        </p:blipFill>
        <p:spPr>
          <a:xfrm>
            <a:off x="755576" y="2492896"/>
            <a:ext cx="3625974" cy="2343150"/>
          </a:xfrm>
          <a:prstGeom prst="rect">
            <a:avLst/>
          </a:prstGeom>
        </p:spPr>
      </p:pic>
      <p:pic>
        <p:nvPicPr>
          <p:cNvPr id="12" name="图片 11" descr="装光驱.jpg"/>
          <p:cNvPicPr/>
          <p:nvPr/>
        </p:nvPicPr>
        <p:blipFill>
          <a:blip r:embed="rId4" cstate="print"/>
          <a:srcRect l="5778" t="19759" r="14771" b="33253"/>
          <a:stretch>
            <a:fillRect/>
          </a:stretch>
        </p:blipFill>
        <p:spPr>
          <a:xfrm>
            <a:off x="5004048" y="1268760"/>
            <a:ext cx="3528392" cy="1857375"/>
          </a:xfrm>
          <a:prstGeom prst="rect">
            <a:avLst/>
          </a:prstGeom>
        </p:spPr>
      </p:pic>
      <p:pic>
        <p:nvPicPr>
          <p:cNvPr id="14" name="图片 13" descr="装前面板.jpg"/>
          <p:cNvPicPr/>
          <p:nvPr/>
        </p:nvPicPr>
        <p:blipFill>
          <a:blip r:embed="rId5" cstate="print"/>
          <a:srcRect l="16612" t="21285" r="10076" b="15422"/>
          <a:stretch>
            <a:fillRect/>
          </a:stretch>
        </p:blipFill>
        <p:spPr>
          <a:xfrm>
            <a:off x="5076056" y="4437112"/>
            <a:ext cx="3384376" cy="2060848"/>
          </a:xfrm>
          <a:prstGeom prst="rect">
            <a:avLst/>
          </a:prstGeom>
        </p:spPr>
      </p:pic>
      <p:sp>
        <p:nvSpPr>
          <p:cNvPr id="15" name="TextBox 12"/>
          <p:cNvSpPr txBox="1"/>
          <p:nvPr/>
        </p:nvSpPr>
        <p:spPr>
          <a:xfrm>
            <a:off x="755576" y="5230941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install</a:t>
            </a:r>
            <a:r>
              <a:rPr lang="en-US" altLang="zh-CN" dirty="0" smtClean="0"/>
              <a:t> front panel: </a:t>
            </a:r>
            <a:r>
              <a:rPr lang="en-US" altLang="zh-CN" dirty="0"/>
              <a:t>unscrew </a:t>
            </a:r>
            <a:r>
              <a:rPr lang="en-US" altLang="zh-CN" dirty="0" smtClean="0"/>
              <a:t>4</a:t>
            </a:r>
            <a:r>
              <a:rPr lang="en-US" altLang="zh-CN" dirty="0" smtClean="0"/>
              <a:t> screws</a:t>
            </a:r>
            <a:r>
              <a:rPr lang="en-US" altLang="zh-CN" dirty="0" smtClean="0"/>
              <a:t>, and front panel can be pulled out, as shown in the right picture.</a:t>
            </a:r>
            <a:endParaRPr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2411760" y="3212976"/>
            <a:ext cx="504056" cy="12241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5"/>
          <p:cNvSpPr txBox="1"/>
          <p:nvPr/>
        </p:nvSpPr>
        <p:spPr>
          <a:xfrm>
            <a:off x="1115616" y="4386590"/>
            <a:ext cx="31683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Slide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design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for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less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screws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and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convenient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to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install.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 animBg="1"/>
      <p:bldP spid="1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tape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machine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0"/>
          <p:cNvSpPr txBox="1"/>
          <p:nvPr/>
        </p:nvSpPr>
        <p:spPr>
          <a:xfrm>
            <a:off x="254000" y="1336576"/>
            <a:ext cx="450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/>
              <a:t>,</a:t>
            </a:r>
            <a:r>
              <a:rPr lang="en-US" altLang="zh-CN" dirty="0" smtClean="0"/>
              <a:t>notice</a:t>
            </a:r>
            <a:r>
              <a:rPr lang="zh-CN" altLang="en-US" dirty="0" smtClean="0"/>
              <a:t>：</a:t>
            </a:r>
            <a:r>
              <a:rPr lang="en-US" altLang="zh-CN" dirty="0" smtClean="0"/>
              <a:t>first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remove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drive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remove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tape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machine.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9" name="TextBox 14"/>
          <p:cNvSpPr txBox="1"/>
          <p:nvPr/>
        </p:nvSpPr>
        <p:spPr>
          <a:xfrm>
            <a:off x="4932040" y="4532926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dam</a:t>
            </a:r>
            <a:r>
              <a:rPr lang="zh-CN" altLang="en-US" dirty="0" smtClean="0"/>
              <a:t> </a:t>
            </a:r>
            <a:r>
              <a:rPr lang="zh-CN" altLang="en-US" dirty="0" smtClean="0"/>
              <a:t>：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dam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tape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machine,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only</a:t>
            </a:r>
            <a:r>
              <a:rPr lang="zh-CN" altLang="en-US" dirty="0" smtClean="0"/>
              <a:t> </a:t>
            </a:r>
            <a:r>
              <a:rPr lang="en-US" altLang="zh-CN" dirty="0" smtClean="0"/>
              <a:t>when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installed</a:t>
            </a:r>
            <a:r>
              <a:rPr lang="zh-CN" altLang="en-US" dirty="0" smtClean="0"/>
              <a:t>, </a:t>
            </a:r>
            <a:r>
              <a:rPr lang="en-US" altLang="zh-CN" dirty="0" smtClean="0"/>
              <a:t>tape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machine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inner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chassis.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pic>
        <p:nvPicPr>
          <p:cNvPr id="10" name="图片 9" descr="底仓挡片.jpg"/>
          <p:cNvPicPr/>
          <p:nvPr/>
        </p:nvPicPr>
        <p:blipFill>
          <a:blip r:embed="rId3" cstate="print"/>
          <a:srcRect l="10684" r="12174" b="23073"/>
          <a:stretch>
            <a:fillRect/>
          </a:stretch>
        </p:blipFill>
        <p:spPr>
          <a:xfrm>
            <a:off x="4932040" y="1196752"/>
            <a:ext cx="3456384" cy="2520280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92100" y="2204864"/>
            <a:ext cx="440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,</a:t>
            </a:r>
            <a:r>
              <a:rPr lang="en-US" altLang="zh-CN" dirty="0" smtClean="0"/>
              <a:t>press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</a:t>
            </a:r>
            <a:r>
              <a:rPr lang="zh-CN" altLang="en-US" dirty="0" smtClean="0"/>
              <a:t> </a:t>
            </a:r>
            <a:r>
              <a:rPr lang="en-US" altLang="zh-CN" dirty="0" smtClean="0"/>
              <a:t>catches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r>
              <a:rPr lang="zh-CN" altLang="en-US" dirty="0" smtClean="0"/>
              <a:t>,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tape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machine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pulled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out,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right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picture.</a:t>
            </a:r>
            <a:endParaRPr lang="zh-CN" altLang="en-US" dirty="0"/>
          </a:p>
        </p:txBody>
      </p:sp>
      <p:pic>
        <p:nvPicPr>
          <p:cNvPr id="14" name="图片 13" descr="磁带机挡片.jpg"/>
          <p:cNvPicPr/>
          <p:nvPr/>
        </p:nvPicPr>
        <p:blipFill>
          <a:blip r:embed="rId4" cstate="print"/>
          <a:srcRect l="4480" t="11688" r="3704" b="16623"/>
          <a:stretch>
            <a:fillRect/>
          </a:stretch>
        </p:blipFill>
        <p:spPr>
          <a:xfrm>
            <a:off x="755576" y="3501008"/>
            <a:ext cx="345638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monitoring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board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4"/>
          <p:cNvSpPr txBox="1"/>
          <p:nvPr/>
        </p:nvSpPr>
        <p:spPr>
          <a:xfrm>
            <a:off x="683568" y="5661248"/>
            <a:ext cx="848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en-US" dirty="0" smtClean="0"/>
              <a:t>, install monitoring board: as shown in the picture, monitoring board installed 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storage</a:t>
            </a:r>
            <a:r>
              <a:rPr lang="en-US" altLang="zh-CN" dirty="0" smtClean="0"/>
              <a:t> and front panel, and then put it on the right place, screwing screws. </a:t>
            </a:r>
            <a:endParaRPr lang="zh-CN" altLang="en-US" dirty="0"/>
          </a:p>
        </p:txBody>
      </p:sp>
      <p:pic>
        <p:nvPicPr>
          <p:cNvPr id="9" name="图片 8" descr="监控板位置.jpg"/>
          <p:cNvPicPr/>
          <p:nvPr/>
        </p:nvPicPr>
        <p:blipFill>
          <a:blip r:embed="rId3" cstate="print"/>
          <a:srcRect l="32142" t="8193" r="4478" b="29398"/>
          <a:stretch>
            <a:fillRect/>
          </a:stretch>
        </p:blipFill>
        <p:spPr>
          <a:xfrm>
            <a:off x="1835696" y="1196752"/>
            <a:ext cx="554461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Riser</a:t>
            </a:r>
            <a:r>
              <a:rPr lang="en-US" altLang="en-US" sz="3200" b="1" dirty="0" smtClean="0">
                <a:latin typeface="微软雅黑" pitchFamily="34" charset="-122"/>
                <a:ea typeface="微软雅黑" pitchFamily="34" charset="-122"/>
              </a:rPr>
              <a:t> card</a:t>
            </a:r>
            <a:r>
              <a:rPr lang="en-US" altLang="en-US" sz="32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en-US" sz="3200" b="1" dirty="0" smtClean="0">
                <a:latin typeface="微软雅黑" pitchFamily="34" charset="-122"/>
                <a:ea typeface="微软雅黑" pitchFamily="34" charset="-122"/>
              </a:rPr>
              <a:t>and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RAID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card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  <a:p>
            <a:pPr indent="-342900">
              <a:spcBef>
                <a:spcPct val="20000"/>
              </a:spcBef>
              <a:defRPr/>
            </a:pP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8959" t="24548" r="18559" b="28245"/>
          <a:stretch>
            <a:fillRect/>
          </a:stretch>
        </p:blipFill>
        <p:spPr bwMode="auto">
          <a:xfrm>
            <a:off x="4860032" y="4293096"/>
            <a:ext cx="3888432" cy="236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TextBox 14"/>
          <p:cNvSpPr txBox="1"/>
          <p:nvPr/>
        </p:nvSpPr>
        <p:spPr>
          <a:xfrm>
            <a:off x="266700" y="925736"/>
            <a:ext cx="4377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en-US" dirty="0" smtClean="0"/>
              <a:t>, </a:t>
            </a:r>
            <a:r>
              <a:rPr lang="en-US" altLang="zh-CN" dirty="0" smtClean="0"/>
              <a:t>install</a:t>
            </a:r>
            <a:r>
              <a:rPr lang="en-US" altLang="zh-CN" dirty="0" smtClean="0"/>
              <a:t> </a:t>
            </a:r>
            <a:r>
              <a:rPr lang="en-US" altLang="zh-CN" dirty="0" smtClean="0"/>
              <a:t>Riser</a:t>
            </a:r>
            <a:r>
              <a:rPr lang="en-US" altLang="en-US" dirty="0" smtClean="0"/>
              <a:t> card</a:t>
            </a:r>
            <a:r>
              <a:rPr lang="zh-CN" altLang="en-US" dirty="0" smtClean="0"/>
              <a:t>：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right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picture,</a:t>
            </a:r>
            <a:r>
              <a:rPr lang="zh-CN" altLang="en-US" dirty="0" smtClean="0"/>
              <a:t> </a:t>
            </a:r>
            <a:r>
              <a:rPr lang="en-US" altLang="zh-CN" dirty="0" smtClean="0"/>
              <a:t>unscrewing</a:t>
            </a:r>
            <a:r>
              <a:rPr lang="en-US" altLang="zh-CN" dirty="0" smtClean="0"/>
              <a:t> </a:t>
            </a:r>
            <a:r>
              <a:rPr lang="en-US" altLang="zh-CN" dirty="0" smtClean="0"/>
              <a:t> </a:t>
            </a:r>
            <a:r>
              <a:rPr lang="en-US" altLang="zh-CN" dirty="0"/>
              <a:t>4 </a:t>
            </a:r>
            <a:r>
              <a:rPr lang="en-US" altLang="zh-CN" dirty="0" smtClean="0"/>
              <a:t>screws</a:t>
            </a:r>
            <a:r>
              <a:rPr lang="en-US" altLang="zh-CN" dirty="0" smtClean="0"/>
              <a:t> in </a:t>
            </a:r>
            <a:r>
              <a:rPr lang="en-US" altLang="zh-CN" dirty="0" smtClean="0"/>
              <a:t>storage</a:t>
            </a:r>
            <a:r>
              <a:rPr lang="en-US" altLang="zh-CN" dirty="0" smtClean="0"/>
              <a:t> </a:t>
            </a:r>
            <a:r>
              <a:rPr lang="en-US" altLang="zh-CN" dirty="0" smtClean="0"/>
              <a:t>and</a:t>
            </a:r>
            <a:r>
              <a:rPr lang="en-US" altLang="zh-CN" dirty="0" smtClean="0"/>
              <a:t> the back of front panel help s remove </a:t>
            </a:r>
            <a:r>
              <a:rPr lang="en-US" altLang="zh-CN" dirty="0" smtClean="0"/>
              <a:t>Riser</a:t>
            </a:r>
            <a:r>
              <a:rPr lang="en-US" altLang="en-US" dirty="0"/>
              <a:t> </a:t>
            </a:r>
            <a:r>
              <a:rPr lang="en-US" altLang="en-US" dirty="0" smtClean="0"/>
              <a:t>card bracket; put </a:t>
            </a:r>
            <a:r>
              <a:rPr lang="en-US" altLang="zh-CN" dirty="0" smtClean="0"/>
              <a:t>Riser</a:t>
            </a:r>
            <a:r>
              <a:rPr lang="en-US" altLang="zh-CN" dirty="0" smtClean="0"/>
              <a:t> card into </a:t>
            </a:r>
            <a:r>
              <a:rPr lang="en-US" altLang="zh-CN" dirty="0" smtClean="0"/>
              <a:t>bracket</a:t>
            </a:r>
            <a:r>
              <a:rPr lang="en-US" altLang="zh-CN" dirty="0" smtClean="0"/>
              <a:t>, and screw screws.</a:t>
            </a:r>
            <a:endParaRPr lang="zh-CN" altLang="en-US" dirty="0"/>
          </a:p>
        </p:txBody>
      </p:sp>
      <p:pic>
        <p:nvPicPr>
          <p:cNvPr id="10" name="图片 9" descr="扩展卡螺钉.jpg"/>
          <p:cNvPicPr/>
          <p:nvPr/>
        </p:nvPicPr>
        <p:blipFill>
          <a:blip r:embed="rId4" cstate="print"/>
          <a:srcRect b="22256"/>
          <a:stretch>
            <a:fillRect/>
          </a:stretch>
        </p:blipFill>
        <p:spPr>
          <a:xfrm>
            <a:off x="4860032" y="1052736"/>
            <a:ext cx="3581541" cy="2088232"/>
          </a:xfrm>
          <a:prstGeom prst="rect">
            <a:avLst/>
          </a:prstGeom>
        </p:spPr>
      </p:pic>
      <p:pic>
        <p:nvPicPr>
          <p:cNvPr id="12" name="图片 11" descr="扩展卡卡扣.jpg"/>
          <p:cNvPicPr/>
          <p:nvPr/>
        </p:nvPicPr>
        <p:blipFill>
          <a:blip r:embed="rId5" cstate="print"/>
          <a:srcRect l="17812" t="3563" r="29988" b="29928"/>
          <a:stretch>
            <a:fillRect/>
          </a:stretch>
        </p:blipFill>
        <p:spPr>
          <a:xfrm>
            <a:off x="827584" y="2348880"/>
            <a:ext cx="3600400" cy="2160240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4860032" y="3284984"/>
            <a:ext cx="5147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en-US" altLang="en-US" dirty="0" smtClean="0"/>
              <a:t>, </a:t>
            </a:r>
            <a:r>
              <a:rPr lang="en-US" altLang="zh-CN" dirty="0" smtClean="0"/>
              <a:t>install</a:t>
            </a:r>
            <a:r>
              <a:rPr lang="en-US" altLang="zh-CN" dirty="0" smtClean="0"/>
              <a:t> </a:t>
            </a:r>
            <a:r>
              <a:rPr lang="en-US" altLang="zh-CN" dirty="0" smtClean="0"/>
              <a:t>RAID</a:t>
            </a:r>
            <a:r>
              <a:rPr lang="en-US" altLang="en-US" dirty="0" smtClean="0"/>
              <a:t> card</a:t>
            </a:r>
            <a:r>
              <a:rPr lang="zh-CN" altLang="en-US" dirty="0" smtClean="0"/>
              <a:t>：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left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picture,</a:t>
            </a:r>
            <a:r>
              <a:rPr lang="zh-CN" altLang="en-US" dirty="0" smtClean="0"/>
              <a:t>  </a:t>
            </a:r>
            <a:r>
              <a:rPr lang="en-US" altLang="zh-CN" dirty="0" smtClean="0"/>
              <a:t>open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</a:t>
            </a:r>
            <a:r>
              <a:rPr lang="zh-CN" altLang="en-US" dirty="0" smtClean="0"/>
              <a:t> </a:t>
            </a:r>
            <a:r>
              <a:rPr lang="en-US" altLang="zh-CN" dirty="0" smtClean="0"/>
              <a:t>catch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bracket</a:t>
            </a:r>
            <a:r>
              <a:rPr lang="zh-CN" altLang="en-US" dirty="0" smtClean="0"/>
              <a:t>; </a:t>
            </a:r>
            <a:r>
              <a:rPr lang="en-US" altLang="zh-CN" dirty="0" smtClean="0"/>
              <a:t>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RAID</a:t>
            </a:r>
            <a:r>
              <a:rPr lang="zh-CN" altLang="en-US" dirty="0"/>
              <a:t> </a:t>
            </a:r>
            <a:r>
              <a:rPr lang="en-US" altLang="zh-CN" dirty="0" smtClean="0"/>
              <a:t>card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dam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Riser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slot.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15" name="TextBox 8"/>
          <p:cNvSpPr txBox="1"/>
          <p:nvPr/>
        </p:nvSpPr>
        <p:spPr>
          <a:xfrm>
            <a:off x="611560" y="4941168"/>
            <a:ext cx="40324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en-US" altLang="en-US" dirty="0" smtClean="0"/>
              <a:t>, notice</a:t>
            </a:r>
            <a:r>
              <a:rPr lang="zh-CN" altLang="en-US" dirty="0" smtClean="0"/>
              <a:t>：</a:t>
            </a:r>
            <a:r>
              <a:rPr lang="en-US" altLang="zh-CN" dirty="0" smtClean="0"/>
              <a:t>2 </a:t>
            </a:r>
            <a:r>
              <a:rPr lang="en-US" altLang="zh-CN" dirty="0" err="1" smtClean="0"/>
              <a:t>PCIe</a:t>
            </a:r>
            <a:r>
              <a:rPr lang="en-US" altLang="en-US" dirty="0"/>
              <a:t> </a:t>
            </a:r>
            <a:r>
              <a:rPr lang="en-US" altLang="en-US" dirty="0" smtClean="0"/>
              <a:t>slots in </a:t>
            </a:r>
            <a:r>
              <a:rPr lang="en-US" altLang="zh-CN" dirty="0" smtClean="0"/>
              <a:t>Riser</a:t>
            </a:r>
            <a:r>
              <a:rPr lang="en-US" altLang="en-US" dirty="0" smtClean="0"/>
              <a:t> card: one belongs to </a:t>
            </a:r>
            <a:r>
              <a:rPr lang="en-US" altLang="zh-CN" dirty="0" smtClean="0"/>
              <a:t>CPU0</a:t>
            </a:r>
            <a:r>
              <a:rPr lang="en-US" altLang="en-US" dirty="0"/>
              <a:t> </a:t>
            </a:r>
            <a:r>
              <a:rPr lang="en-US" altLang="en-US" dirty="0" smtClean="0"/>
              <a:t>and the other belongs to</a:t>
            </a:r>
            <a:r>
              <a:rPr lang="en-US" altLang="en-US" dirty="0"/>
              <a:t> </a:t>
            </a:r>
            <a:r>
              <a:rPr lang="en-US" altLang="zh-CN" dirty="0" smtClean="0"/>
              <a:t>CPU4</a:t>
            </a:r>
            <a:r>
              <a:rPr lang="zh-CN" altLang="en-US" dirty="0" smtClean="0"/>
              <a:t>；</a:t>
            </a:r>
            <a:r>
              <a:rPr lang="en-US" altLang="zh-CN" dirty="0" smtClean="0"/>
              <a:t>when</a:t>
            </a:r>
            <a:r>
              <a:rPr lang="en-US" altLang="zh-CN" dirty="0" smtClean="0"/>
              <a:t> install </a:t>
            </a:r>
            <a:r>
              <a:rPr lang="en-US" altLang="zh-CN" dirty="0" smtClean="0"/>
              <a:t>RAID</a:t>
            </a:r>
            <a:r>
              <a:rPr lang="en-US" altLang="en-US" dirty="0"/>
              <a:t> </a:t>
            </a:r>
            <a:r>
              <a:rPr lang="en-US" altLang="en-US" dirty="0" smtClean="0"/>
              <a:t>card</a:t>
            </a:r>
            <a:r>
              <a:rPr lang="en-US" altLang="en-US" dirty="0"/>
              <a:t>, </a:t>
            </a:r>
            <a:r>
              <a:rPr lang="en-US" altLang="en-US" dirty="0" smtClean="0"/>
              <a:t>use</a:t>
            </a:r>
            <a:r>
              <a:rPr lang="zh-CN" altLang="en-US" dirty="0" smtClean="0"/>
              <a:t> </a:t>
            </a:r>
            <a:r>
              <a:rPr lang="en-US" altLang="en-US" dirty="0" smtClean="0"/>
              <a:t>in </a:t>
            </a:r>
            <a:r>
              <a:rPr lang="en-US" altLang="en-US" dirty="0"/>
              <a:t>preference to </a:t>
            </a:r>
            <a:r>
              <a:rPr lang="en-US" altLang="zh-CN" dirty="0" smtClean="0"/>
              <a:t>the</a:t>
            </a:r>
            <a:r>
              <a:rPr lang="en-US" altLang="zh-CN" dirty="0" smtClean="0"/>
              <a:t> </a:t>
            </a:r>
            <a:r>
              <a:rPr lang="en-US" altLang="zh-CN" dirty="0" smtClean="0"/>
              <a:t>slot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CPU0</a:t>
            </a:r>
            <a:r>
              <a:rPr lang="en-US" altLang="zh-CN" dirty="0" smtClean="0"/>
              <a:t>;</a:t>
            </a:r>
            <a:r>
              <a:rPr lang="en-US" altLang="zh-CN" dirty="0" smtClean="0"/>
              <a:t>when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machines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/>
              <a:t>-</a:t>
            </a:r>
            <a:r>
              <a:rPr lang="en-US" altLang="zh-CN" dirty="0" smtClean="0"/>
              <a:t>way,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/>
              <a:t>PCI-</a:t>
            </a:r>
            <a:r>
              <a:rPr lang="en-US" altLang="zh-CN" dirty="0" smtClean="0"/>
              <a:t>Es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belong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machine.</a:t>
            </a:r>
            <a:endParaRPr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5652120" y="4797152"/>
            <a:ext cx="2736304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614644" y="5733256"/>
            <a:ext cx="2773780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2"/>
          <p:cNvSpPr txBox="1"/>
          <p:nvPr/>
        </p:nvSpPr>
        <p:spPr>
          <a:xfrm>
            <a:off x="4932040" y="4365104"/>
            <a:ext cx="325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It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belongs to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CPU4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4860032" y="5373216"/>
            <a:ext cx="325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It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belongs to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CPU0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RAID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card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cooling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fan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4"/>
          <p:cNvSpPr txBox="1"/>
          <p:nvPr/>
        </p:nvSpPr>
        <p:spPr>
          <a:xfrm>
            <a:off x="1043608" y="544522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, </a:t>
            </a:r>
            <a:r>
              <a:rPr lang="en-US" altLang="zh-CN" dirty="0" smtClean="0"/>
              <a:t>install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RAID</a:t>
            </a:r>
            <a:r>
              <a:rPr lang="zh-CN" altLang="zh-CN" dirty="0" smtClean="0"/>
              <a:t> </a:t>
            </a:r>
            <a:r>
              <a:rPr lang="en-US" altLang="zh-CN" dirty="0" smtClean="0"/>
              <a:t>card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cooling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fan:</a:t>
            </a:r>
            <a:r>
              <a:rPr lang="zh-CN" altLang="en-US" dirty="0" smtClean="0"/>
              <a:t> </a:t>
            </a:r>
            <a:r>
              <a:rPr lang="en-US" altLang="zh-CN" dirty="0" smtClean="0"/>
              <a:t>fan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panel,</a:t>
            </a:r>
            <a:r>
              <a:rPr lang="zh-CN" altLang="en-US" dirty="0" smtClean="0"/>
              <a:t>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long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holes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fan,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screws.</a:t>
            </a:r>
            <a:endParaRPr lang="zh-CN" altLang="en-US" dirty="0"/>
          </a:p>
        </p:txBody>
      </p:sp>
      <p:pic>
        <p:nvPicPr>
          <p:cNvPr id="9" name="图片 8" descr="风扇.jpg"/>
          <p:cNvPicPr/>
          <p:nvPr/>
        </p:nvPicPr>
        <p:blipFill>
          <a:blip r:embed="rId3" cstate="print"/>
          <a:srcRect l="21306" t="20723" r="26789" b="25783"/>
          <a:stretch>
            <a:fillRect/>
          </a:stretch>
        </p:blipFill>
        <p:spPr>
          <a:xfrm>
            <a:off x="1835696" y="1196752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RAID</a:t>
            </a:r>
            <a:r>
              <a:rPr lang="en-US" altLang="en-US" sz="32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en-US" sz="3200" b="1" dirty="0" smtClean="0">
                <a:latin typeface="微软雅黑" pitchFamily="34" charset="-122"/>
                <a:ea typeface="微软雅黑" pitchFamily="34" charset="-122"/>
              </a:rPr>
              <a:t>card battery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capacitance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4"/>
          <p:cNvSpPr txBox="1"/>
          <p:nvPr/>
        </p:nvSpPr>
        <p:spPr>
          <a:xfrm>
            <a:off x="254000" y="1340768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, </a:t>
            </a:r>
            <a:r>
              <a:rPr lang="en-US" altLang="zh-CN" dirty="0" smtClean="0"/>
              <a:t>installing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RAID</a:t>
            </a:r>
            <a:r>
              <a:rPr lang="zh-CN" altLang="en-US" dirty="0" smtClean="0"/>
              <a:t> </a:t>
            </a:r>
            <a:r>
              <a:rPr lang="en-US" altLang="zh-CN" dirty="0"/>
              <a:t>card battery/</a:t>
            </a:r>
            <a:r>
              <a:rPr lang="en-US" altLang="zh-CN" dirty="0" smtClean="0"/>
              <a:t>capacitance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wire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panel,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right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picture.</a:t>
            </a:r>
            <a:endParaRPr lang="zh-CN" altLang="en-US" dirty="0"/>
          </a:p>
        </p:txBody>
      </p:sp>
      <p:sp>
        <p:nvSpPr>
          <p:cNvPr id="9" name="TextBox 7"/>
          <p:cNvSpPr txBox="1"/>
          <p:nvPr/>
        </p:nvSpPr>
        <p:spPr>
          <a:xfrm>
            <a:off x="4860032" y="3429000"/>
            <a:ext cx="63540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, </a:t>
            </a:r>
            <a:r>
              <a:rPr lang="en-US" altLang="zh-CN" dirty="0" smtClean="0"/>
              <a:t>bracket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description:</a:t>
            </a:r>
            <a:r>
              <a:rPr lang="zh-CN" altLang="en-US" dirty="0" smtClean="0"/>
              <a:t> </a:t>
            </a:r>
            <a:r>
              <a:rPr lang="zh-CN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brackets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 </a:t>
            </a:r>
            <a:r>
              <a:rPr lang="en-US" altLang="zh-CN" dirty="0" smtClean="0"/>
              <a:t>RAID</a:t>
            </a:r>
            <a:r>
              <a:rPr lang="en-US" altLang="en-US" dirty="0"/>
              <a:t> </a:t>
            </a:r>
            <a:r>
              <a:rPr lang="en-US" altLang="en-US" dirty="0" smtClean="0"/>
              <a:t>card </a:t>
            </a:r>
            <a:r>
              <a:rPr lang="en-US" altLang="zh-CN" dirty="0"/>
              <a:t>battery/</a:t>
            </a:r>
            <a:r>
              <a:rPr lang="en-US" altLang="zh-CN" dirty="0" smtClean="0"/>
              <a:t>capacitance</a:t>
            </a:r>
            <a:r>
              <a:rPr lang="en-US" altLang="zh-CN" dirty="0" smtClean="0"/>
              <a:t>: one </a:t>
            </a:r>
            <a:r>
              <a:rPr lang="en-US" altLang="zh-CN" dirty="0"/>
              <a:t>is as </a:t>
            </a:r>
            <a:r>
              <a:rPr lang="en-US" altLang="zh-CN" dirty="0" smtClean="0"/>
              <a:t>accessory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battery</a:t>
            </a:r>
            <a:r>
              <a:rPr lang="en-US" altLang="zh-CN" dirty="0"/>
              <a:t>/</a:t>
            </a:r>
            <a:r>
              <a:rPr lang="en-US" altLang="zh-CN" dirty="0" smtClean="0"/>
              <a:t>capacitance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chassis.</a:t>
            </a:r>
            <a:r>
              <a:rPr lang="zh-CN" altLang="en-US" dirty="0" smtClean="0"/>
              <a:t> </a:t>
            </a:r>
            <a:r>
              <a:rPr lang="en-US" altLang="zh-CN" dirty="0" smtClean="0"/>
              <a:t>First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removing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rackets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chassis,</a:t>
            </a:r>
            <a:r>
              <a:rPr lang="zh-CN" altLang="en-US" dirty="0" smtClean="0"/>
              <a:t>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them</a:t>
            </a:r>
            <a:r>
              <a:rPr lang="zh-CN" altLang="en-US" dirty="0" smtClean="0"/>
              <a:t> </a:t>
            </a:r>
            <a:r>
              <a:rPr lang="en-US" altLang="zh-CN" dirty="0" smtClean="0"/>
              <a:t>together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bracket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accessory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screws,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left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picture.</a:t>
            </a:r>
            <a:endParaRPr lang="zh-CN" altLang="en-US" dirty="0"/>
          </a:p>
        </p:txBody>
      </p:sp>
      <p:pic>
        <p:nvPicPr>
          <p:cNvPr id="10" name="图片 9" descr="RAID卡电池位置.jpg"/>
          <p:cNvPicPr/>
          <p:nvPr/>
        </p:nvPicPr>
        <p:blipFill>
          <a:blip r:embed="rId3" cstate="print"/>
          <a:srcRect l="6862" t="11325" r="5923" b="28675"/>
          <a:stretch>
            <a:fillRect/>
          </a:stretch>
        </p:blipFill>
        <p:spPr>
          <a:xfrm>
            <a:off x="4860032" y="1268760"/>
            <a:ext cx="3600400" cy="1872208"/>
          </a:xfrm>
          <a:prstGeom prst="rect">
            <a:avLst/>
          </a:prstGeom>
        </p:spPr>
      </p:pic>
      <p:pic>
        <p:nvPicPr>
          <p:cNvPr id="12" name="图片 11" descr="安装电池托架.jpg"/>
          <p:cNvPicPr/>
          <p:nvPr/>
        </p:nvPicPr>
        <p:blipFill>
          <a:blip r:embed="rId4" cstate="print"/>
          <a:srcRect l="14265" t="24337" r="22355" b="17590"/>
          <a:stretch>
            <a:fillRect/>
          </a:stretch>
        </p:blipFill>
        <p:spPr>
          <a:xfrm>
            <a:off x="611560" y="2924944"/>
            <a:ext cx="3672408" cy="2060848"/>
          </a:xfrm>
          <a:prstGeom prst="rect">
            <a:avLst/>
          </a:prstGeom>
        </p:spPr>
      </p:pic>
      <p:sp>
        <p:nvSpPr>
          <p:cNvPr id="14" name="TextBox 11"/>
          <p:cNvSpPr txBox="1"/>
          <p:nvPr/>
        </p:nvSpPr>
        <p:spPr>
          <a:xfrm>
            <a:off x="1364764" y="3477608"/>
            <a:ext cx="198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Put and firm two brackets together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611560" y="537321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, </a:t>
            </a:r>
            <a:r>
              <a:rPr lang="en-US" altLang="zh-CN" dirty="0" smtClean="0"/>
              <a:t>hold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bracket</a:t>
            </a:r>
            <a:r>
              <a:rPr lang="zh-CN" altLang="en-US" dirty="0" smtClean="0"/>
              <a:t>：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combined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bracket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chassis(there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like</a:t>
            </a:r>
            <a:r>
              <a:rPr lang="zh-CN" altLang="en-US" dirty="0" smtClean="0"/>
              <a:t> </a:t>
            </a:r>
            <a:r>
              <a:rPr lang="en-US" altLang="zh-CN" dirty="0" smtClean="0"/>
              <a:t>drive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bracket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botto</a:t>
            </a:r>
            <a:r>
              <a:rPr lang="en-US" altLang="zh-CN" dirty="0"/>
              <a:t>m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bracket</a:t>
            </a:r>
            <a:r>
              <a:rPr lang="en-US" altLang="zh-CN" dirty="0" smtClean="0"/>
              <a:t>)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only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screw.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16" name="TextBox 13"/>
          <p:cNvSpPr txBox="1"/>
          <p:nvPr/>
        </p:nvSpPr>
        <p:spPr>
          <a:xfrm>
            <a:off x="611560" y="615601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,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/>
              <a:t>battery/</a:t>
            </a:r>
            <a:r>
              <a:rPr lang="en-US" altLang="zh-CN" dirty="0" smtClean="0"/>
              <a:t>capacitance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bracket.</a:t>
            </a:r>
            <a:endParaRPr lang="zh-CN" altLang="en-US" dirty="0"/>
          </a:p>
        </p:txBody>
      </p:sp>
      <p:sp>
        <p:nvSpPr>
          <p:cNvPr id="17" name="椭圆 16"/>
          <p:cNvSpPr/>
          <p:nvPr/>
        </p:nvSpPr>
        <p:spPr>
          <a:xfrm>
            <a:off x="7020272" y="191683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6"/>
          <p:cNvSpPr txBox="1"/>
          <p:nvPr/>
        </p:nvSpPr>
        <p:spPr>
          <a:xfrm>
            <a:off x="6588224" y="2339588"/>
            <a:ext cx="418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Mushroom </a:t>
            </a:r>
            <a:r>
              <a:rPr lang="en-US" altLang="zh-CN" b="1" dirty="0" smtClean="0">
                <a:solidFill>
                  <a:srgbClr val="FF0000"/>
                </a:solidFill>
              </a:rPr>
              <a:t>column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in  which slide goes</a:t>
            </a:r>
            <a:r>
              <a:rPr lang="en-US" altLang="zh-CN" b="1" dirty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16" grpId="0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2"/>
          <p:cNvSpPr txBox="1">
            <a:spLocks/>
          </p:cNvSpPr>
          <p:nvPr/>
        </p:nvSpPr>
        <p:spPr>
          <a:xfrm>
            <a:off x="457200" y="239156"/>
            <a:ext cx="61976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Introduction of IOE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TextBox 10"/>
          <p:cNvSpPr txBox="1"/>
          <p:nvPr/>
        </p:nvSpPr>
        <p:spPr>
          <a:xfrm>
            <a:off x="323528" y="104344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en-US" dirty="0" smtClean="0"/>
              <a:t>, Indicator light and button</a:t>
            </a:r>
            <a:endParaRPr lang="en-US" altLang="zh-CN" dirty="0" smtClean="0"/>
          </a:p>
        </p:txBody>
      </p:sp>
      <p:pic>
        <p:nvPicPr>
          <p:cNvPr id="22" name="图片 21" descr="PCIE正视图.eps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7832" y="3203490"/>
            <a:ext cx="4503668" cy="365451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7802116" y="3361060"/>
            <a:ext cx="432048" cy="57606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12"/>
          <p:cNvSpPr txBox="1"/>
          <p:nvPr/>
        </p:nvSpPr>
        <p:spPr>
          <a:xfrm>
            <a:off x="177800" y="1484784"/>
            <a:ext cx="6781800" cy="5262980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Hot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plug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fr-FR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its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changing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process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as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follows:</a:t>
            </a:r>
            <a:endParaRPr lang="zh-CN" altLang="zh-CN" sz="1600" b="1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buFont typeface="Wingdings" pitchFamily="2" charset="2"/>
              <a:buChar char="Ø"/>
            </a:pPr>
            <a:r>
              <a:rPr lang="fr-FR" altLang="zh-CN" sz="1600" dirty="0" err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When</a:t>
            </a:r>
            <a:r>
              <a:rPr lang="fr-FR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IOE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 is inserted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hot-plug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button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not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pressed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hut-plug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bicolor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(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yellow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green)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are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both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off.</a:t>
            </a:r>
          </a:p>
          <a:p>
            <a:pPr lvl="0">
              <a:buFont typeface="Wingdings" pitchFamily="2" charset="2"/>
              <a:buChar char="Ø"/>
            </a:pPr>
            <a:r>
              <a:rPr lang="zh-CN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When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hot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-plug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button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pressed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yellow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corresponding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Slot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flashing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off.</a:t>
            </a:r>
          </a:p>
          <a:p>
            <a:pPr lvl="0">
              <a:buFont typeface="Wingdings" pitchFamily="2" charset="2"/>
              <a:buChar char="Ø"/>
            </a:pPr>
            <a:r>
              <a:rPr lang="zh-CN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yellow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corresponding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Slot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off,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while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flashing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endParaRPr lang="fr-FR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yellow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corresponding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Slot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off,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while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always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flashing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endParaRPr lang="fr-FR" altLang="zh-CN" sz="16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buFont typeface="Wingdings" pitchFamily="2" charset="2"/>
              <a:buChar char="Ø"/>
            </a:pPr>
            <a:r>
              <a:rPr lang="fr-FR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 is with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hot-plug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power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process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finished.</a:t>
            </a:r>
          </a:p>
          <a:p>
            <a:pPr lvl="0"/>
            <a:endParaRPr lang="zh-CN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Hot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drawing </a:t>
            </a:r>
            <a:r>
              <a:rPr lang="fr-FR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its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changing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process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as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follows:</a:t>
            </a:r>
            <a:endParaRPr lang="zh-CN" altLang="zh-CN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fr-FR" altLang="zh-CN" sz="1600" dirty="0" err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When</a:t>
            </a:r>
            <a:r>
              <a:rPr lang="fr-FR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IOE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working,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yellow light corresponding to Slot in IOE module is off, while the green light is always flashing.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When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hot-plug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button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pressed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the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corresponding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Slot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flashing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yellow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endParaRPr lang="zh-CN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yellow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corresponding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Slot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off,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while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always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flashing.</a:t>
            </a:r>
            <a:endParaRPr lang="fr-FR" altLang="zh-CN" sz="16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>
              <a:buFont typeface="Wingdings" pitchFamily="2" charset="2"/>
              <a:buChar char="Ø"/>
            </a:pPr>
            <a:r>
              <a:rPr lang="fr-FR" altLang="zh-CN" sz="1600" dirty="0" err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Both</a:t>
            </a:r>
            <a:r>
              <a:rPr lang="fr-FR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the </a:t>
            </a:r>
            <a:r>
              <a:rPr lang="fr-FR" altLang="zh-CN" sz="1600" dirty="0" err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yellow</a:t>
            </a:r>
            <a:r>
              <a:rPr lang="fr-FR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light and the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are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off.</a:t>
            </a:r>
            <a:endParaRPr lang="zh-CN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When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electricity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completed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under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fr-FR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OE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fr-FR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pulled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out.</a:t>
            </a:r>
            <a:endParaRPr lang="zh-CN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5" name="直接箭头连接符 18"/>
          <p:cNvCxnSpPr/>
          <p:nvPr/>
        </p:nvCxnSpPr>
        <p:spPr>
          <a:xfrm flipH="1" flipV="1">
            <a:off x="7073900" y="3505200"/>
            <a:ext cx="740916" cy="33439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8488288" y="3526160"/>
            <a:ext cx="288032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8776320" y="3526160"/>
            <a:ext cx="288032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9077052" y="3538860"/>
            <a:ext cx="576064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666212" y="4309864"/>
            <a:ext cx="2664296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</a:rPr>
              <a:t>Slot1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615412" y="5517108"/>
            <a:ext cx="2664296" cy="50405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</a:rPr>
              <a:t>Slot2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7099300" y="1188244"/>
            <a:ext cx="5092700" cy="1077218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Slot1 hot-plug bicolor lights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 and yellow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）：</a:t>
            </a:r>
            <a:endParaRPr lang="en-US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 light on shows Slot1 inserted card is working;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green light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shows Slot1 inserted card is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out of work.</a:t>
            </a:r>
          </a:p>
        </p:txBody>
      </p:sp>
      <p:cxnSp>
        <p:nvCxnSpPr>
          <p:cNvPr id="32" name="直接箭头连接符 26"/>
          <p:cNvCxnSpPr/>
          <p:nvPr/>
        </p:nvCxnSpPr>
        <p:spPr>
          <a:xfrm flipH="1" flipV="1">
            <a:off x="7302500" y="2082800"/>
            <a:ext cx="1211188" cy="145606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8"/>
          <p:cNvSpPr txBox="1"/>
          <p:nvPr/>
        </p:nvSpPr>
        <p:spPr>
          <a:xfrm>
            <a:off x="8111480" y="2230140"/>
            <a:ext cx="3813820" cy="830997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Slot1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trouble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lamp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red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）：</a:t>
            </a:r>
            <a:endParaRPr lang="en-US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Red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lamp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means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Slot1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trouble;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Red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lamp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means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Slot1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normal.</a:t>
            </a:r>
          </a:p>
        </p:txBody>
      </p:sp>
      <p:cxnSp>
        <p:nvCxnSpPr>
          <p:cNvPr id="34" name="直接箭头连接符 29"/>
          <p:cNvCxnSpPr/>
          <p:nvPr/>
        </p:nvCxnSpPr>
        <p:spPr>
          <a:xfrm flipH="1" flipV="1">
            <a:off x="8851900" y="3098800"/>
            <a:ext cx="106536" cy="42736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2"/>
          <p:cNvSpPr txBox="1"/>
          <p:nvPr/>
        </p:nvSpPr>
        <p:spPr>
          <a:xfrm>
            <a:off x="9678300" y="3445768"/>
            <a:ext cx="2628000" cy="830997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Function of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ndicator light Slot2 is the same of Slot1</a:t>
            </a:r>
          </a:p>
        </p:txBody>
      </p:sp>
      <p:cxnSp>
        <p:nvCxnSpPr>
          <p:cNvPr id="3" name="直线连接符 2"/>
          <p:cNvCxnSpPr/>
          <p:nvPr/>
        </p:nvCxnSpPr>
        <p:spPr>
          <a:xfrm>
            <a:off x="0" y="774700"/>
            <a:ext cx="12192000" cy="254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5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cs typeface="+mn-cs"/>
              </a:rPr>
              <a:t>Dismounting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extended battery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card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of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RAID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card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" name="图片 5" descr="固定附属卡.jpg"/>
          <p:cNvPicPr/>
          <p:nvPr/>
        </p:nvPicPr>
        <p:blipFill>
          <a:blip r:embed="rId3" cstate="print"/>
          <a:srcRect l="17335" t="24578" r="10315" b="13976"/>
          <a:stretch>
            <a:fillRect/>
          </a:stretch>
        </p:blipFill>
        <p:spPr>
          <a:xfrm>
            <a:off x="4716016" y="3573016"/>
            <a:ext cx="3960440" cy="2644899"/>
          </a:xfrm>
          <a:prstGeom prst="rect">
            <a:avLst/>
          </a:prstGeom>
        </p:spPr>
      </p:pic>
      <p:sp>
        <p:nvSpPr>
          <p:cNvPr id="7" name="标题 2"/>
          <p:cNvSpPr txBox="1">
            <a:spLocks/>
          </p:cNvSpPr>
          <p:nvPr/>
        </p:nvSpPr>
        <p:spPr>
          <a:xfrm>
            <a:off x="457200" y="785256"/>
            <a:ext cx="5050904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TextBox 14"/>
          <p:cNvSpPr txBox="1"/>
          <p:nvPr/>
        </p:nvSpPr>
        <p:spPr>
          <a:xfrm>
            <a:off x="611560" y="141277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, </a:t>
            </a:r>
            <a:r>
              <a:rPr lang="en-US" altLang="zh-CN" dirty="0" smtClean="0"/>
              <a:t>description</a:t>
            </a:r>
            <a:r>
              <a:rPr lang="zh-CN" altLang="en-US" dirty="0" smtClean="0"/>
              <a:t>：</a:t>
            </a:r>
            <a:r>
              <a:rPr lang="en-US" altLang="zh-CN" dirty="0" smtClean="0"/>
              <a:t>when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9270</a:t>
            </a:r>
            <a:r>
              <a:rPr lang="en-US" altLang="zh-CN" dirty="0" smtClean="0"/>
              <a:t>/9271 </a:t>
            </a:r>
            <a:r>
              <a:rPr lang="en-US" altLang="zh-CN" dirty="0" smtClean="0"/>
              <a:t>RAID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</a:t>
            </a:r>
            <a:r>
              <a:rPr lang="en-US" altLang="zh-CN" dirty="0" smtClean="0"/>
              <a:t>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battery</a:t>
            </a:r>
            <a:r>
              <a:rPr lang="zh-CN" altLang="en-US" dirty="0" smtClean="0"/>
              <a:t>,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PCB</a:t>
            </a:r>
            <a:r>
              <a:rPr lang="zh-CN" altLang="en-US" dirty="0"/>
              <a:t> </a:t>
            </a:r>
            <a:r>
              <a:rPr lang="en-US" altLang="zh-CN" dirty="0" smtClean="0"/>
              <a:t>board</a:t>
            </a:r>
            <a:r>
              <a:rPr lang="zh-CN" altLang="en-US" dirty="0" smtClean="0"/>
              <a:t>；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PCB</a:t>
            </a:r>
            <a:r>
              <a:rPr lang="zh-CN" altLang="en-US" dirty="0" smtClean="0"/>
              <a:t> </a:t>
            </a:r>
            <a:r>
              <a:rPr lang="en-US" altLang="zh-CN" dirty="0" smtClean="0"/>
              <a:t>board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provide</a:t>
            </a:r>
            <a:r>
              <a:rPr lang="en-US" altLang="zh-CN" dirty="0" smtClean="0"/>
              <a:t>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battery.</a:t>
            </a:r>
            <a:endParaRPr lang="en-US" altLang="zh-CN" dirty="0" smtClean="0"/>
          </a:p>
        </p:txBody>
      </p:sp>
      <p:sp>
        <p:nvSpPr>
          <p:cNvPr id="10" name="TextBox 7"/>
          <p:cNvSpPr txBox="1"/>
          <p:nvPr/>
        </p:nvSpPr>
        <p:spPr>
          <a:xfrm>
            <a:off x="611560" y="227687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install</a:t>
            </a:r>
            <a:r>
              <a:rPr lang="zh-CN" altLang="en-US" dirty="0" smtClean="0"/>
              <a:t> </a:t>
            </a:r>
            <a:r>
              <a:rPr lang="en-US" altLang="zh-CN" dirty="0"/>
              <a:t>extended battery card of RAID card </a:t>
            </a:r>
            <a:r>
              <a:rPr lang="zh-CN" altLang="en-US" dirty="0" smtClean="0"/>
              <a:t>：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extended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/>
              <a:t> </a:t>
            </a:r>
            <a:r>
              <a:rPr lang="en-US" altLang="zh-CN" dirty="0" smtClean="0"/>
              <a:t>RAID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card</a:t>
            </a:r>
            <a:r>
              <a:rPr lang="zh-CN" altLang="en-US" dirty="0" smtClean="0"/>
              <a:t>，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</a:t>
            </a:r>
            <a:r>
              <a:rPr lang="zh-CN" altLang="en-US" dirty="0" smtClean="0"/>
              <a:t> </a:t>
            </a:r>
            <a:r>
              <a:rPr lang="en-US" altLang="zh-CN" dirty="0" smtClean="0"/>
              <a:t>3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back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screws</a:t>
            </a:r>
            <a:r>
              <a:rPr lang="zh-CN" altLang="en-US" dirty="0" smtClean="0"/>
              <a:t>,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below</a:t>
            </a:r>
            <a:r>
              <a:rPr lang="zh-CN" altLang="en-US" dirty="0"/>
              <a:t>.</a:t>
            </a:r>
            <a:endParaRPr lang="zh-CN" altLang="en-US" dirty="0"/>
          </a:p>
        </p:txBody>
      </p:sp>
      <p:pic>
        <p:nvPicPr>
          <p:cNvPr id="12" name="图片 11" descr="安装附属卡.jpg"/>
          <p:cNvPicPr/>
          <p:nvPr/>
        </p:nvPicPr>
        <p:blipFill>
          <a:blip r:embed="rId4" cstate="print"/>
          <a:srcRect l="13543" t="22410" r="25903" b="21687"/>
          <a:stretch>
            <a:fillRect/>
          </a:stretch>
        </p:blipFill>
        <p:spPr>
          <a:xfrm>
            <a:off x="611560" y="3573016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Introduction of cables on monitoring board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" name="Picture 3" descr="F:\工作\任务\8路生产技术要求\picture2\线缆连接\IMG_5940.JPG"/>
          <p:cNvPicPr>
            <a:picLocks noChangeAspect="1" noChangeArrowheads="1"/>
          </p:cNvPicPr>
          <p:nvPr/>
        </p:nvPicPr>
        <p:blipFill>
          <a:blip r:embed="rId3" cstate="print"/>
          <a:srcRect l="11763" t="18858" r="18325" b="3979"/>
          <a:stretch>
            <a:fillRect/>
          </a:stretch>
        </p:blipFill>
        <p:spPr bwMode="auto">
          <a:xfrm>
            <a:off x="4456584" y="1052736"/>
            <a:ext cx="6229602" cy="5400600"/>
          </a:xfrm>
          <a:prstGeom prst="rect">
            <a:avLst/>
          </a:prstGeom>
          <a:noFill/>
        </p:spPr>
      </p:pic>
      <p:sp>
        <p:nvSpPr>
          <p:cNvPr id="8" name="TextBox 9"/>
          <p:cNvSpPr txBox="1"/>
          <p:nvPr/>
        </p:nvSpPr>
        <p:spPr>
          <a:xfrm>
            <a:off x="251520" y="1196752"/>
            <a:ext cx="399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zh-CN" dirty="0" smtClean="0"/>
              <a:t>, </a:t>
            </a:r>
            <a:r>
              <a:rPr lang="en-US" altLang="zh-CN" dirty="0" smtClean="0"/>
              <a:t>interface of front panel: connected with front panel </a:t>
            </a:r>
            <a:r>
              <a:rPr lang="en-US" altLang="zh-CN" dirty="0" smtClean="0"/>
              <a:t>(providing mini-board of </a:t>
            </a:r>
            <a:r>
              <a:rPr lang="en-US" altLang="zh-CN" dirty="0" smtClean="0"/>
              <a:t>1</a:t>
            </a:r>
            <a:r>
              <a:rPr lang="en-US" altLang="zh-CN" dirty="0" smtClean="0"/>
              <a:t> </a:t>
            </a:r>
            <a:r>
              <a:rPr lang="en-US" altLang="zh-CN" dirty="0" smtClean="0"/>
              <a:t>VGA</a:t>
            </a:r>
            <a:r>
              <a:rPr lang="en-US" altLang="zh-CN" dirty="0"/>
              <a:t> </a:t>
            </a:r>
            <a:r>
              <a:rPr lang="en-US" altLang="zh-CN" dirty="0" smtClean="0"/>
              <a:t>and </a:t>
            </a:r>
            <a:r>
              <a:rPr lang="en-US" altLang="zh-CN" dirty="0" smtClean="0"/>
              <a:t>2 USB</a:t>
            </a:r>
            <a:r>
              <a:rPr lang="en-US" altLang="zh-CN" dirty="0"/>
              <a:t> </a:t>
            </a:r>
            <a:r>
              <a:rPr lang="en-US" altLang="zh-CN" dirty="0" smtClean="0"/>
              <a:t>interface)</a:t>
            </a:r>
            <a:endParaRPr lang="en-US" altLang="zh-CN" dirty="0" smtClean="0"/>
          </a:p>
        </p:txBody>
      </p:sp>
      <p:sp>
        <p:nvSpPr>
          <p:cNvPr id="9" name="圆角矩形 8"/>
          <p:cNvSpPr/>
          <p:nvPr/>
        </p:nvSpPr>
        <p:spPr>
          <a:xfrm>
            <a:off x="8251924" y="3952512"/>
            <a:ext cx="122413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I2C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interface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431750" y="1412776"/>
            <a:ext cx="2080550" cy="1728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Interface of front interface</a:t>
            </a:r>
            <a:endParaRPr lang="zh-CN" alt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251520" y="3212976"/>
            <a:ext cx="4142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en-US" altLang="zh-CN" dirty="0" smtClean="0"/>
              <a:t>, power interface: through </a:t>
            </a:r>
            <a:r>
              <a:rPr lang="en-US" altLang="zh-CN" dirty="0" smtClean="0"/>
              <a:t>a 1</a:t>
            </a:r>
            <a:r>
              <a:rPr lang="en-US" altLang="zh-CN" dirty="0" smtClean="0"/>
              <a:t>-4 cable</a:t>
            </a:r>
            <a:r>
              <a:rPr lang="en-US" altLang="zh-CN" dirty="0"/>
              <a:t>(</a:t>
            </a:r>
            <a:r>
              <a:rPr lang="en-US" altLang="zh-CN" dirty="0" smtClean="0"/>
              <a:t>3700 0370) proving power for back board of hard disk and drive.</a:t>
            </a:r>
            <a:endParaRPr lang="en-US" altLang="zh-CN" dirty="0" smtClean="0"/>
          </a:p>
        </p:txBody>
      </p:sp>
      <p:sp>
        <p:nvSpPr>
          <p:cNvPr id="14" name="TextBox 11"/>
          <p:cNvSpPr txBox="1"/>
          <p:nvPr/>
        </p:nvSpPr>
        <p:spPr>
          <a:xfrm>
            <a:off x="251520" y="4581128"/>
            <a:ext cx="414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</a:t>
            </a:r>
            <a:r>
              <a:rPr lang="en-US" altLang="zh-CN" dirty="0" smtClean="0"/>
              <a:t>, </a:t>
            </a:r>
            <a:r>
              <a:rPr lang="en-US" altLang="zh-CN" dirty="0" smtClean="0"/>
              <a:t>SATA</a:t>
            </a:r>
            <a:r>
              <a:rPr lang="en-US" altLang="zh-CN" dirty="0" smtClean="0"/>
              <a:t> interface</a:t>
            </a:r>
            <a:r>
              <a:rPr lang="zh-CN" altLang="en-US" dirty="0" smtClean="0"/>
              <a:t>：</a:t>
            </a:r>
            <a:r>
              <a:rPr lang="en-US" altLang="zh-CN" dirty="0" smtClean="0"/>
              <a:t>connected with interface of drive data</a:t>
            </a:r>
            <a:endParaRPr lang="en-US" altLang="zh-CN" dirty="0" smtClean="0"/>
          </a:p>
        </p:txBody>
      </p:sp>
      <p:sp>
        <p:nvSpPr>
          <p:cNvPr id="15" name="TextBox 12"/>
          <p:cNvSpPr txBox="1"/>
          <p:nvPr/>
        </p:nvSpPr>
        <p:spPr>
          <a:xfrm>
            <a:off x="251520" y="5445224"/>
            <a:ext cx="395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5</a:t>
            </a:r>
            <a:r>
              <a:rPr lang="en-US" altLang="zh-CN" dirty="0" smtClean="0"/>
              <a:t>, </a:t>
            </a:r>
            <a:r>
              <a:rPr lang="en-US" altLang="zh-CN" dirty="0" smtClean="0"/>
              <a:t>I2C</a:t>
            </a:r>
            <a:r>
              <a:rPr lang="en-US" altLang="zh-CN" dirty="0" smtClean="0"/>
              <a:t> interface</a:t>
            </a:r>
            <a:r>
              <a:rPr lang="zh-CN" altLang="en-US" dirty="0" smtClean="0"/>
              <a:t>：</a:t>
            </a:r>
            <a:r>
              <a:rPr lang="en-US" altLang="zh-CN" dirty="0"/>
              <a:t>connected with </a:t>
            </a:r>
            <a:r>
              <a:rPr lang="en-US" altLang="zh-CN" dirty="0" smtClean="0"/>
              <a:t>I2C</a:t>
            </a:r>
            <a:r>
              <a:rPr lang="en-US" altLang="zh-CN" dirty="0"/>
              <a:t> </a:t>
            </a:r>
            <a:r>
              <a:rPr lang="en-US" altLang="zh-CN" dirty="0" smtClean="0"/>
              <a:t>interface in back board of hard disk.</a:t>
            </a:r>
            <a:endParaRPr lang="en-US" altLang="zh-CN" dirty="0" smtClean="0"/>
          </a:p>
        </p:txBody>
      </p:sp>
      <p:sp>
        <p:nvSpPr>
          <p:cNvPr id="16" name="圆角矩形 15"/>
          <p:cNvSpPr/>
          <p:nvPr/>
        </p:nvSpPr>
        <p:spPr>
          <a:xfrm>
            <a:off x="9653860" y="1870224"/>
            <a:ext cx="1636440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Interface of monitoring screen</a:t>
            </a:r>
            <a:endParaRPr lang="zh-CN" alt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799608" y="2717304"/>
            <a:ext cx="1372592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SATA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interface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7201520" y="5199608"/>
            <a:ext cx="2592288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Power interface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5"/>
          <p:cNvSpPr txBox="1"/>
          <p:nvPr/>
        </p:nvSpPr>
        <p:spPr>
          <a:xfrm>
            <a:off x="251520" y="2420888"/>
            <a:ext cx="421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en-US" altLang="zh-CN" dirty="0"/>
              <a:t>, </a:t>
            </a:r>
            <a:r>
              <a:rPr lang="en-US" altLang="zh-CN" dirty="0" smtClean="0"/>
              <a:t>interface </a:t>
            </a:r>
            <a:r>
              <a:rPr lang="en-US" altLang="zh-CN" dirty="0"/>
              <a:t>of monitoring </a:t>
            </a:r>
            <a:r>
              <a:rPr lang="en-US" altLang="zh-CN" dirty="0" smtClean="0"/>
              <a:t>screen: connected with </a:t>
            </a:r>
            <a:r>
              <a:rPr lang="en-US" altLang="zh-CN" dirty="0"/>
              <a:t>monitoring </a:t>
            </a:r>
            <a:r>
              <a:rPr lang="en-US" altLang="zh-CN" dirty="0" smtClean="0"/>
              <a:t>screen.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/>
      <p:bldP spid="14" grpId="0"/>
      <p:bldP spid="15" grpId="0"/>
      <p:bldP spid="16" grpId="0" animBg="1"/>
      <p:bldP spid="17" grpId="0" animBg="1"/>
      <p:bldP spid="18" grpId="0" animBg="1"/>
      <p:bldP spid="1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Description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linking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 wire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4"/>
          <p:cNvSpPr txBox="1"/>
          <p:nvPr/>
        </p:nvSpPr>
        <p:spPr>
          <a:xfrm>
            <a:off x="467544" y="161950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en-US" dirty="0" smtClean="0"/>
              <a:t>, </a:t>
            </a:r>
            <a:r>
              <a:rPr lang="en-US" altLang="zh-CN" dirty="0" smtClean="0"/>
              <a:t>I2C</a:t>
            </a:r>
            <a:r>
              <a:rPr lang="en-US" altLang="en-US" dirty="0"/>
              <a:t> </a:t>
            </a:r>
            <a:r>
              <a:rPr lang="en-US" altLang="en-US" dirty="0" smtClean="0"/>
              <a:t>interface in the back of hard dis, as shown in the right picture.</a:t>
            </a:r>
            <a:endParaRPr lang="en-US" altLang="zh-CN" dirty="0" smtClean="0"/>
          </a:p>
        </p:txBody>
      </p:sp>
      <p:sp>
        <p:nvSpPr>
          <p:cNvPr id="9" name="TextBox 7"/>
          <p:cNvSpPr txBox="1"/>
          <p:nvPr/>
        </p:nvSpPr>
        <p:spPr>
          <a:xfrm>
            <a:off x="395536" y="586798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make cables in cooling fan of RAID </a:t>
            </a:r>
            <a:r>
              <a:rPr lang="en-US" altLang="zh-CN" dirty="0" smtClean="0"/>
              <a:t>card</a:t>
            </a:r>
            <a:r>
              <a:rPr lang="en-US" altLang="zh-CN" dirty="0"/>
              <a:t> </a:t>
            </a:r>
            <a:r>
              <a:rPr lang="en-US" altLang="zh-CN" dirty="0" smtClean="0"/>
              <a:t>connect with fan interface of </a:t>
            </a:r>
            <a:r>
              <a:rPr lang="en-US" altLang="zh-CN" dirty="0" smtClean="0"/>
              <a:t>Riser card.</a:t>
            </a:r>
            <a:endParaRPr lang="zh-CN" altLang="en-US" dirty="0"/>
          </a:p>
        </p:txBody>
      </p:sp>
      <p:pic>
        <p:nvPicPr>
          <p:cNvPr id="10" name="图片 9" descr="I2C接口2.jpg"/>
          <p:cNvPicPr/>
          <p:nvPr/>
        </p:nvPicPr>
        <p:blipFill>
          <a:blip r:embed="rId3" cstate="print"/>
          <a:srcRect l="16485" t="18230" r="10937" b="20912"/>
          <a:stretch>
            <a:fillRect/>
          </a:stretch>
        </p:blipFill>
        <p:spPr>
          <a:xfrm>
            <a:off x="4716016" y="1266825"/>
            <a:ext cx="3816424" cy="2162175"/>
          </a:xfrm>
          <a:prstGeom prst="rect">
            <a:avLst/>
          </a:prstGeom>
        </p:spPr>
      </p:pic>
      <p:pic>
        <p:nvPicPr>
          <p:cNvPr id="12" name="Picture 3" descr="F:\工作\任务\8路生产技术要求\picture2\IMG_5961.JPG"/>
          <p:cNvPicPr>
            <a:picLocks noChangeAspect="1" noChangeArrowheads="1"/>
          </p:cNvPicPr>
          <p:nvPr/>
        </p:nvPicPr>
        <p:blipFill>
          <a:blip r:embed="rId4" cstate="print"/>
          <a:srcRect l="33919" t="69305" r="23863"/>
          <a:stretch>
            <a:fillRect/>
          </a:stretch>
        </p:blipFill>
        <p:spPr bwMode="auto">
          <a:xfrm>
            <a:off x="467544" y="2375843"/>
            <a:ext cx="4104456" cy="3141389"/>
          </a:xfrm>
          <a:prstGeom prst="rect">
            <a:avLst/>
          </a:prstGeom>
          <a:noFill/>
        </p:spPr>
      </p:pic>
      <p:sp>
        <p:nvSpPr>
          <p:cNvPr id="14" name="圆角矩形 13"/>
          <p:cNvSpPr/>
          <p:nvPr/>
        </p:nvSpPr>
        <p:spPr>
          <a:xfrm>
            <a:off x="0" y="3455962"/>
            <a:ext cx="2032000" cy="11251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power interface  of hard disk back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4644008" y="436510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,</a:t>
            </a:r>
            <a:r>
              <a:rPr lang="en-US" altLang="zh-CN" dirty="0" smtClean="0"/>
              <a:t>drive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</a:t>
            </a:r>
            <a:r>
              <a:rPr lang="zh-CN" altLang="en-US" dirty="0" smtClean="0"/>
              <a:t>,</a:t>
            </a:r>
            <a:r>
              <a:rPr lang="en-US" altLang="zh-CN" dirty="0" err="1" smtClean="0"/>
              <a:t>MiniSAS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back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hard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disk,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left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picture.</a:t>
            </a:r>
            <a:r>
              <a:rPr lang="zh-CN" altLang="en-US" dirty="0" smtClean="0"/>
              <a:t> </a:t>
            </a:r>
            <a:endParaRPr lang="en-US" altLang="zh-CN" dirty="0" smtClean="0"/>
          </a:p>
        </p:txBody>
      </p:sp>
      <p:sp>
        <p:nvSpPr>
          <p:cNvPr id="16" name="圆角矩形 15"/>
          <p:cNvSpPr/>
          <p:nvPr/>
        </p:nvSpPr>
        <p:spPr>
          <a:xfrm>
            <a:off x="3428256" y="3167931"/>
            <a:ext cx="1461244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Drive interface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082800" y="3455963"/>
            <a:ext cx="1295400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 smtClean="0">
                <a:solidFill>
                  <a:srgbClr val="FF0000"/>
                </a:solidFill>
              </a:rPr>
              <a:t>MiniSAS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interface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6588224" y="2204864"/>
            <a:ext cx="1800200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Description of cable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link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" name="图片 7" descr="显示屏线缆.jpg"/>
          <p:cNvPicPr/>
          <p:nvPr/>
        </p:nvPicPr>
        <p:blipFill>
          <a:blip r:embed="rId3" cstate="print"/>
          <a:srcRect l="16169" t="2716" r="12587" b="10370"/>
          <a:stretch>
            <a:fillRect/>
          </a:stretch>
        </p:blipFill>
        <p:spPr>
          <a:xfrm>
            <a:off x="2195736" y="1484784"/>
            <a:ext cx="4608512" cy="2880320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971600" y="5014917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</a:t>
            </a:r>
            <a:r>
              <a:rPr lang="zh-CN" altLang="en-US" dirty="0"/>
              <a:t>,</a:t>
            </a:r>
            <a:r>
              <a:rPr lang="en-US" altLang="zh-CN" dirty="0" smtClean="0"/>
              <a:t>Description </a:t>
            </a:r>
            <a:r>
              <a:rPr lang="en-US" altLang="zh-CN" dirty="0"/>
              <a:t>of cable </a:t>
            </a:r>
            <a:r>
              <a:rPr lang="en-US" altLang="zh-CN" dirty="0" smtClean="0"/>
              <a:t>link</a:t>
            </a:r>
            <a:r>
              <a:rPr lang="zh-CN" altLang="en-US" dirty="0" smtClean="0"/>
              <a:t> </a:t>
            </a:r>
            <a:r>
              <a:rPr lang="en-US" altLang="zh-CN" dirty="0"/>
              <a:t>i</a:t>
            </a:r>
            <a:r>
              <a:rPr lang="en-US" altLang="zh-CN" dirty="0" smtClean="0"/>
              <a:t>n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r>
              <a:rPr lang="zh-CN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above,</a:t>
            </a:r>
            <a:r>
              <a:rPr lang="zh-CN" altLang="en-US" dirty="0" smtClean="0"/>
              <a:t> </a:t>
            </a:r>
            <a:r>
              <a:rPr lang="en-US" altLang="zh-CN" dirty="0" smtClean="0"/>
              <a:t>pull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</a:t>
            </a:r>
            <a:r>
              <a:rPr lang="zh-CN" altLang="en-US" dirty="0" smtClean="0"/>
              <a:t> </a:t>
            </a:r>
            <a:r>
              <a:rPr lang="en-US" altLang="zh-CN" dirty="0" smtClean="0"/>
              <a:t>catches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cable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</a:t>
            </a:r>
            <a:r>
              <a:rPr lang="zh-CN" altLang="en-US" dirty="0"/>
              <a:t> </a:t>
            </a:r>
            <a:r>
              <a:rPr lang="en-US" altLang="zh-CN" dirty="0" smtClean="0"/>
              <a:t>ports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Put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silver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up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into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holes,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back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black</a:t>
            </a:r>
            <a:r>
              <a:rPr lang="zh-CN" altLang="en-US" dirty="0" smtClean="0"/>
              <a:t> </a:t>
            </a:r>
            <a:r>
              <a:rPr lang="en-US" altLang="zh-CN" dirty="0" smtClean="0"/>
              <a:t>button.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2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2"/>
          <p:cNvSpPr txBox="1">
            <a:spLocks/>
          </p:cNvSpPr>
          <p:nvPr/>
        </p:nvSpPr>
        <p:spPr>
          <a:xfrm>
            <a:off x="609600" y="239156"/>
            <a:ext cx="58420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smtClean="0">
                <a:latin typeface="微软雅黑" pitchFamily="34" charset="-122"/>
                <a:ea typeface="微软雅黑" pitchFamily="34" charset="-122"/>
                <a:cs typeface="+mn-cs"/>
              </a:rPr>
              <a:t>Introduction of IOE</a:t>
            </a:r>
            <a:r>
              <a:rPr lang="en-US" altLang="en-US" sz="3200" b="1" smtClean="0">
                <a:latin typeface="微软雅黑" pitchFamily="34" charset="-122"/>
                <a:ea typeface="微软雅黑" pitchFamily="34" charset="-122"/>
                <a:cs typeface="+mn-cs"/>
              </a:rPr>
              <a:t>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TextBox 10"/>
          <p:cNvSpPr txBox="1"/>
          <p:nvPr/>
        </p:nvSpPr>
        <p:spPr>
          <a:xfrm>
            <a:off x="623392" y="1484785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/>
              <a:t>R</a:t>
            </a:r>
            <a:r>
              <a:rPr lang="en-US" altLang="zh-CN" dirty="0" smtClean="0"/>
              <a:t>ight and left</a:t>
            </a:r>
            <a:r>
              <a:rPr lang="zh-CN" altLang="en-US" dirty="0" smtClean="0"/>
              <a:t>：</a:t>
            </a:r>
            <a:r>
              <a:rPr lang="en-US" altLang="zh-CN" dirty="0" smtClean="0"/>
              <a:t>the right part of IOE module is different from the left; the last</a:t>
            </a:r>
            <a:r>
              <a:rPr lang="zh-CN" altLang="en-US" dirty="0" smtClean="0"/>
              <a:t> </a:t>
            </a:r>
            <a:r>
              <a:rPr lang="en-US" altLang="zh-CN" dirty="0" smtClean="0"/>
              <a:t>letter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PCB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left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B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right;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left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right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also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bracket</a:t>
            </a:r>
            <a:r>
              <a:rPr lang="zh-CN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opposite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direction</a:t>
            </a:r>
            <a:r>
              <a:rPr lang="zh-CN" altLang="en-US" dirty="0"/>
              <a:t> </a:t>
            </a:r>
            <a:r>
              <a:rPr lang="en-US" altLang="zh-CN" dirty="0" smtClean="0"/>
              <a:t>makes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trouble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installation</a:t>
            </a:r>
            <a:r>
              <a:rPr lang="zh-CN" altLang="en-US" dirty="0"/>
              <a:t>.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pic>
        <p:nvPicPr>
          <p:cNvPr id="22" name="图片 21" descr="AB版本.jpg"/>
          <p:cNvPicPr/>
          <p:nvPr/>
        </p:nvPicPr>
        <p:blipFill>
          <a:blip r:embed="rId3" cstate="print"/>
          <a:srcRect l="25674" t="36755" r="42013" b="35951"/>
          <a:stretch>
            <a:fillRect/>
          </a:stretch>
        </p:blipFill>
        <p:spPr>
          <a:xfrm>
            <a:off x="6288021" y="1268760"/>
            <a:ext cx="4992555" cy="2088232"/>
          </a:xfrm>
          <a:prstGeom prst="rect">
            <a:avLst/>
          </a:prstGeom>
        </p:spPr>
      </p:pic>
      <p:sp>
        <p:nvSpPr>
          <p:cNvPr id="23" name="TextBox 12"/>
          <p:cNvSpPr txBox="1"/>
          <p:nvPr/>
        </p:nvSpPr>
        <p:spPr>
          <a:xfrm>
            <a:off x="6672064" y="4293095"/>
            <a:ext cx="4224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en-US" altLang="zh-CN" dirty="0"/>
              <a:t>Slot </a:t>
            </a:r>
            <a:r>
              <a:rPr lang="en-US" altLang="zh-CN" dirty="0" smtClean="0"/>
              <a:t>description</a:t>
            </a:r>
            <a:r>
              <a:rPr lang="zh-CN" altLang="en-US" dirty="0" smtClean="0"/>
              <a:t>：</a:t>
            </a:r>
            <a:r>
              <a:rPr lang="en-US" altLang="zh-CN" dirty="0" smtClean="0"/>
              <a:t>IOE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has</a:t>
            </a:r>
            <a:r>
              <a:rPr lang="zh-CN" altLang="en-US" dirty="0" smtClean="0"/>
              <a:t> </a:t>
            </a:r>
            <a:r>
              <a:rPr lang="en-US" altLang="zh-CN" dirty="0" smtClean="0"/>
              <a:t>2PCIe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slots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marked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slot1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slot2</a:t>
            </a:r>
            <a:r>
              <a:rPr lang="zh-CN" altLang="en-US" dirty="0" smtClean="0"/>
              <a:t>; </a:t>
            </a:r>
            <a:r>
              <a:rPr lang="en-US" altLang="zh-CN" dirty="0" smtClean="0"/>
              <a:t>slot</a:t>
            </a:r>
            <a:r>
              <a:rPr lang="zh-CN" altLang="en-US" dirty="0" smtClean="0"/>
              <a:t>1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preferred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use.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pic>
        <p:nvPicPr>
          <p:cNvPr id="24" name="图片 23" descr="优先顺序.jpg"/>
          <p:cNvPicPr/>
          <p:nvPr/>
        </p:nvPicPr>
        <p:blipFill>
          <a:blip r:embed="rId4" cstate="print"/>
          <a:srcRect l="54662" t="49893" b="10492"/>
          <a:stretch>
            <a:fillRect/>
          </a:stretch>
        </p:blipFill>
        <p:spPr>
          <a:xfrm>
            <a:off x="815414" y="3356992"/>
            <a:ext cx="5088565" cy="2592288"/>
          </a:xfrm>
          <a:prstGeom prst="rect">
            <a:avLst/>
          </a:prstGeom>
        </p:spPr>
      </p:pic>
      <p:cxnSp>
        <p:nvCxnSpPr>
          <p:cNvPr id="3" name="直线连接符 2"/>
          <p:cNvCxnSpPr/>
          <p:nvPr/>
        </p:nvCxnSpPr>
        <p:spPr>
          <a:xfrm>
            <a:off x="0" y="850900"/>
            <a:ext cx="12192000" cy="381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56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rm\Desktop\I980-G10售后培训PPT\t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772816"/>
            <a:ext cx="8153400" cy="4552950"/>
          </a:xfrm>
          <a:prstGeom prst="rect">
            <a:avLst/>
          </a:prstGeom>
          <a:noFill/>
        </p:spPr>
      </p:pic>
      <p:sp>
        <p:nvSpPr>
          <p:cNvPr id="3" name="标题 2"/>
          <p:cNvSpPr txBox="1">
            <a:spLocks/>
          </p:cNvSpPr>
          <p:nvPr/>
        </p:nvSpPr>
        <p:spPr>
          <a:xfrm>
            <a:off x="385192" y="239156"/>
            <a:ext cx="8492108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Introduction of management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TextBox 11"/>
          <p:cNvSpPr txBox="1"/>
          <p:nvPr/>
        </p:nvSpPr>
        <p:spPr>
          <a:xfrm>
            <a:off x="755576" y="88763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en-US" dirty="0" smtClean="0"/>
              <a:t>, interfaces, buttons and indicator lights</a:t>
            </a:r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971600" y="4293096"/>
            <a:ext cx="2088232" cy="115212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VGA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99592" y="2276872"/>
            <a:ext cx="2088232" cy="115212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serial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203848" y="2204864"/>
            <a:ext cx="1368152" cy="136815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IPMI LAN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203848" y="3789040"/>
            <a:ext cx="1368152" cy="172819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USB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948264" y="3789040"/>
            <a:ext cx="1368152" cy="172819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USB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644008" y="2852936"/>
            <a:ext cx="2304256" cy="2736304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LAN2    LAN4</a:t>
            </a:r>
          </a:p>
          <a:p>
            <a:pPr algn="ctr"/>
            <a:endParaRPr lang="en-US" altLang="zh-CN" sz="2800" b="1" dirty="0" smtClean="0">
              <a:solidFill>
                <a:srgbClr val="FF0000"/>
              </a:solidFill>
            </a:endParaRPr>
          </a:p>
          <a:p>
            <a:pPr algn="ctr"/>
            <a:endParaRPr lang="en-US" altLang="zh-CN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LAN1   LAN3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4860032" y="1239570"/>
            <a:ext cx="1872208" cy="584776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ID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button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indicator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</a:p>
        </p:txBody>
      </p:sp>
      <p:cxnSp>
        <p:nvCxnSpPr>
          <p:cNvPr id="13" name="直接箭头连接符 20"/>
          <p:cNvCxnSpPr>
            <a:endCxn id="12" idx="2"/>
          </p:cNvCxnSpPr>
          <p:nvPr/>
        </p:nvCxnSpPr>
        <p:spPr>
          <a:xfrm flipH="1" flipV="1">
            <a:off x="5796136" y="1824346"/>
            <a:ext cx="1440160" cy="85538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7"/>
          <p:cNvSpPr txBox="1"/>
          <p:nvPr/>
        </p:nvSpPr>
        <p:spPr>
          <a:xfrm>
            <a:off x="6948264" y="1506270"/>
            <a:ext cx="4024536" cy="338554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Switch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button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indicator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</a:p>
        </p:txBody>
      </p:sp>
      <p:cxnSp>
        <p:nvCxnSpPr>
          <p:cNvPr id="15" name="直接箭头连接符 28"/>
          <p:cNvCxnSpPr>
            <a:endCxn id="14" idx="2"/>
          </p:cNvCxnSpPr>
          <p:nvPr/>
        </p:nvCxnSpPr>
        <p:spPr>
          <a:xfrm flipV="1">
            <a:off x="7884368" y="1844824"/>
            <a:ext cx="1076164" cy="108012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 flipV="1">
            <a:off x="0" y="800100"/>
            <a:ext cx="12192000" cy="25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management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611560" y="105273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en-US" altLang="en-US" dirty="0" smtClean="0"/>
              <a:t>, Internal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SSD</a:t>
            </a:r>
          </a:p>
        </p:txBody>
      </p:sp>
      <p:pic>
        <p:nvPicPr>
          <p:cNvPr id="4" name="Picture 2" descr="F:\工作\任务\8路生产技术要求\picture2\内置SSD\SSD位置及安装.jpg"/>
          <p:cNvPicPr>
            <a:picLocks noChangeAspect="1" noChangeArrowheads="1"/>
          </p:cNvPicPr>
          <p:nvPr/>
        </p:nvPicPr>
        <p:blipFill>
          <a:blip r:embed="rId3" cstate="print"/>
          <a:srcRect l="20423" t="25107" b="7246"/>
          <a:stretch>
            <a:fillRect/>
          </a:stretch>
        </p:blipFill>
        <p:spPr bwMode="auto">
          <a:xfrm>
            <a:off x="1259632" y="1926124"/>
            <a:ext cx="6264696" cy="3888432"/>
          </a:xfrm>
          <a:prstGeom prst="rect">
            <a:avLst/>
          </a:prstGeom>
          <a:noFill/>
        </p:spPr>
      </p:pic>
      <p:sp>
        <p:nvSpPr>
          <p:cNvPr id="5" name="TextBox 8"/>
          <p:cNvSpPr txBox="1"/>
          <p:nvPr/>
        </p:nvSpPr>
        <p:spPr>
          <a:xfrm>
            <a:off x="755576" y="588656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SSD</a:t>
            </a:r>
            <a:r>
              <a:rPr lang="zh-CN" altLang="en-US" dirty="0"/>
              <a:t> </a:t>
            </a:r>
            <a:r>
              <a:rPr lang="en-US" altLang="zh-CN" dirty="0" smtClean="0"/>
              <a:t>installation</a:t>
            </a:r>
            <a:r>
              <a:rPr lang="zh-CN" altLang="en-US" dirty="0" smtClean="0"/>
              <a:t>：</a:t>
            </a:r>
            <a:r>
              <a:rPr lang="en-US" altLang="zh-CN" dirty="0" smtClean="0"/>
              <a:t>put SSD</a:t>
            </a:r>
            <a:r>
              <a:rPr lang="en-US" altLang="en-US" dirty="0"/>
              <a:t> </a:t>
            </a:r>
            <a:r>
              <a:rPr lang="en-US" altLang="en-US" dirty="0" smtClean="0"/>
              <a:t>into the interface</a:t>
            </a:r>
            <a:r>
              <a:rPr lang="zh-CN" altLang="en-US" dirty="0" smtClean="0"/>
              <a:t>，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screws.</a:t>
            </a:r>
            <a:endParaRPr lang="zh-CN" altLang="en-US" dirty="0" smtClean="0"/>
          </a:p>
        </p:txBody>
      </p:sp>
      <p:sp>
        <p:nvSpPr>
          <p:cNvPr id="6" name="TextBox 10"/>
          <p:cNvSpPr txBox="1"/>
          <p:nvPr/>
        </p:nvSpPr>
        <p:spPr>
          <a:xfrm>
            <a:off x="819076" y="6336268"/>
            <a:ext cx="1091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SSD</a:t>
            </a:r>
            <a:r>
              <a:rPr lang="zh-CN" altLang="en-US" dirty="0"/>
              <a:t> </a:t>
            </a:r>
            <a:r>
              <a:rPr lang="en-US" altLang="zh-CN" dirty="0" smtClean="0"/>
              <a:t>description</a:t>
            </a:r>
            <a:r>
              <a:rPr lang="zh-CN" altLang="en-US" dirty="0" smtClean="0"/>
              <a:t>：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reliability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SSD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little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worse</a:t>
            </a:r>
            <a:r>
              <a:rPr lang="zh-CN" altLang="en-US" dirty="0" smtClean="0"/>
              <a:t>,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suggested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</a:t>
            </a:r>
            <a:r>
              <a:rPr lang="zh-CN" altLang="zh-CN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 </a:t>
            </a:r>
            <a:r>
              <a:rPr lang="en-US" altLang="zh-CN" dirty="0" smtClean="0"/>
              <a:t>installing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system.</a:t>
            </a:r>
            <a:endParaRPr lang="zh-CN" altLang="en-US" dirty="0" smtClean="0"/>
          </a:p>
        </p:txBody>
      </p:sp>
      <p:sp>
        <p:nvSpPr>
          <p:cNvPr id="7" name="TextBox 11"/>
          <p:cNvSpPr txBox="1"/>
          <p:nvPr/>
        </p:nvSpPr>
        <p:spPr>
          <a:xfrm>
            <a:off x="827584" y="1484784"/>
            <a:ext cx="1149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has</a:t>
            </a:r>
            <a:r>
              <a:rPr lang="zh-CN" altLang="en-US" dirty="0"/>
              <a:t> </a:t>
            </a:r>
            <a:r>
              <a:rPr lang="en-US" altLang="zh-CN" dirty="0" smtClean="0"/>
              <a:t>2</a:t>
            </a:r>
            <a:r>
              <a:rPr lang="zh-CN" altLang="en-US" dirty="0"/>
              <a:t> </a:t>
            </a:r>
            <a:r>
              <a:rPr lang="en-US" altLang="zh-CN" dirty="0" err="1" smtClean="0"/>
              <a:t>mSATA</a:t>
            </a:r>
            <a:r>
              <a:rPr lang="zh-CN" altLang="en-US" dirty="0"/>
              <a:t> </a:t>
            </a:r>
            <a:r>
              <a:rPr lang="en-US" altLang="zh-CN" dirty="0" smtClean="0"/>
              <a:t>interfaces</a:t>
            </a:r>
            <a:r>
              <a:rPr lang="zh-CN" altLang="en-US" dirty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SSDs</a:t>
            </a:r>
            <a:r>
              <a:rPr lang="zh-CN" altLang="en-US" dirty="0"/>
              <a:t> </a:t>
            </a:r>
            <a:r>
              <a:rPr lang="en-US" altLang="zh-CN" dirty="0" smtClean="0"/>
              <a:t>(as </a:t>
            </a:r>
            <a:r>
              <a:rPr lang="en-US" altLang="zh-CN" dirty="0"/>
              <a:t>shown in the following </a:t>
            </a:r>
            <a:r>
              <a:rPr lang="en-US" altLang="zh-CN" dirty="0" smtClean="0"/>
              <a:t>picture.)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475656" y="2204864"/>
            <a:ext cx="1944216" cy="3384376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Port 0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64088" y="2276872"/>
            <a:ext cx="1728192" cy="3240360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Port 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1" name="直线连接符 10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management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0" name="直线连接符 9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9"/>
          <p:cNvSpPr txBox="1"/>
          <p:nvPr/>
        </p:nvSpPr>
        <p:spPr>
          <a:xfrm>
            <a:off x="266700" y="1804347"/>
            <a:ext cx="463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dial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switch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 </a:t>
            </a:r>
            <a:r>
              <a:rPr lang="en-US" altLang="zh-CN" dirty="0" smtClean="0"/>
              <a:t>its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 </a:t>
            </a:r>
            <a:r>
              <a:rPr lang="en-US" altLang="zh-CN" dirty="0" smtClean="0"/>
              <a:t>in the right picture.</a:t>
            </a:r>
          </a:p>
        </p:txBody>
      </p:sp>
      <p:pic>
        <p:nvPicPr>
          <p:cNvPr id="13" name="图片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10331" y="202437"/>
            <a:ext cx="225984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5"/>
          <p:cNvSpPr txBox="1"/>
          <p:nvPr/>
        </p:nvSpPr>
        <p:spPr>
          <a:xfrm>
            <a:off x="0" y="2937718"/>
            <a:ext cx="505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</a:t>
            </a:r>
            <a:r>
              <a:rPr lang="en-US" altLang="zh-CN" dirty="0" smtClean="0"/>
              <a:t>learing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method setting</a:t>
            </a:r>
            <a:r>
              <a:rPr lang="en-US" altLang="zh-CN" dirty="0" smtClean="0"/>
              <a:t>: cut off the machine power; take out CMOS battery; make no.1 switch off and no.2 switch; and then wait for 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minute.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0" y="4145334"/>
            <a:ext cx="488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Clearing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 smtClean="0"/>
              <a:t>code:</a:t>
            </a:r>
            <a:r>
              <a:rPr lang="zh-CN" altLang="en-US" dirty="0" smtClean="0"/>
              <a:t> </a:t>
            </a:r>
            <a:r>
              <a:rPr lang="en-US" altLang="zh-CN" dirty="0" smtClean="0"/>
              <a:t>cut </a:t>
            </a:r>
            <a:r>
              <a:rPr lang="en-US" altLang="zh-CN" dirty="0"/>
              <a:t>off the machine </a:t>
            </a:r>
            <a:r>
              <a:rPr lang="en-US" altLang="zh-CN" dirty="0" smtClean="0"/>
              <a:t>power; </a:t>
            </a:r>
            <a:r>
              <a:rPr lang="en-US" altLang="zh-CN" dirty="0"/>
              <a:t>make no</a:t>
            </a:r>
            <a:r>
              <a:rPr lang="en-US" altLang="zh-CN" dirty="0" smtClean="0"/>
              <a:t>.3 </a:t>
            </a:r>
            <a:r>
              <a:rPr lang="en-US" altLang="zh-CN" dirty="0"/>
              <a:t>switch </a:t>
            </a:r>
            <a:r>
              <a:rPr lang="en-US" altLang="zh-CN" dirty="0" smtClean="0"/>
              <a:t>on </a:t>
            </a:r>
            <a:r>
              <a:rPr lang="en-US" altLang="zh-CN" dirty="0"/>
              <a:t>and </a:t>
            </a:r>
            <a:r>
              <a:rPr lang="en-US" altLang="zh-CN" dirty="0" smtClean="0"/>
              <a:t>then </a:t>
            </a:r>
            <a:r>
              <a:rPr lang="en-US" altLang="zh-CN" dirty="0"/>
              <a:t>wait for one</a:t>
            </a:r>
            <a:r>
              <a:rPr lang="zh-CN" altLang="en-US" dirty="0"/>
              <a:t> </a:t>
            </a:r>
            <a:r>
              <a:rPr lang="en-US" altLang="zh-CN" dirty="0"/>
              <a:t>minute</a:t>
            </a:r>
            <a:r>
              <a:rPr lang="en-US" altLang="zh-CN" dirty="0" smtClean="0"/>
              <a:t>.</a:t>
            </a:r>
            <a:endParaRPr lang="en-US" altLang="zh-CN" dirty="0"/>
          </a:p>
        </p:txBody>
      </p:sp>
      <p:sp>
        <p:nvSpPr>
          <p:cNvPr id="16" name="TextBox 7"/>
          <p:cNvSpPr txBox="1"/>
          <p:nvPr/>
        </p:nvSpPr>
        <p:spPr>
          <a:xfrm>
            <a:off x="139700" y="925736"/>
            <a:ext cx="529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Introduction of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jumper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on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management module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clearing CMOS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method</a:t>
            </a:r>
          </a:p>
        </p:txBody>
      </p:sp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5148064" y="3284984"/>
          <a:ext cx="3513833" cy="3487001"/>
        </p:xfrm>
        <a:graphic>
          <a:graphicData uri="http://schemas.openxmlformats.org/drawingml/2006/table">
            <a:tbl>
              <a:tblPr/>
              <a:tblGrid>
                <a:gridCol w="553360"/>
                <a:gridCol w="996047"/>
                <a:gridCol w="996047"/>
                <a:gridCol w="968379"/>
              </a:tblGrid>
              <a:tr h="3249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Pin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Off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Default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State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Do Not Clear CMOS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Clear CMOS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Clear CMOS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Do Not Clear CMOS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Off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2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Clear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Password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Do Not Clear Password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Off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ME In Force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Update Mode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Normal Mode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Off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9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No Function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No Function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Off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2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Manufacture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Mode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Not Manufacture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Mode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Off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Force 4S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Mode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Set By BMC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Off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94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Force BMC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Ready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Set By BMC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Off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内容占位符 4" descr="IMG_5875.JPG"/>
          <p:cNvPicPr>
            <a:picLocks noChangeAspect="1"/>
          </p:cNvPicPr>
          <p:nvPr/>
        </p:nvPicPr>
        <p:blipFill>
          <a:blip r:embed="rId3" cstate="print"/>
          <a:srcRect l="14202" r="9430"/>
          <a:stretch>
            <a:fillRect/>
          </a:stretch>
        </p:blipFill>
        <p:spPr>
          <a:xfrm>
            <a:off x="971600" y="1484784"/>
            <a:ext cx="7272808" cy="5083969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1547664" y="1484784"/>
            <a:ext cx="3024336" cy="24482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4572000" y="1484784"/>
            <a:ext cx="3024336" cy="25202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7"/>
          <p:cNvSpPr txBox="1"/>
          <p:nvPr/>
        </p:nvSpPr>
        <p:spPr>
          <a:xfrm>
            <a:off x="1979712" y="464384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CPU0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4932040" y="278092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Slots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for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memory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of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CPU1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1907704" y="278092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Slots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for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memory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of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CPU0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10"/>
          <p:cNvSpPr txBox="1"/>
          <p:nvPr/>
        </p:nvSpPr>
        <p:spPr>
          <a:xfrm>
            <a:off x="4572000" y="464384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CPU1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11"/>
          <p:cNvSpPr txBox="1"/>
          <p:nvPr/>
        </p:nvSpPr>
        <p:spPr>
          <a:xfrm>
            <a:off x="539552" y="105273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/>
              <a:t>,</a:t>
            </a:r>
            <a:r>
              <a:rPr lang="en-US" altLang="zh-CN" dirty="0" smtClean="0"/>
              <a:t>Layout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introduction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1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8280920" cy="537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3"/>
          <p:cNvSpPr txBox="1"/>
          <p:nvPr/>
        </p:nvSpPr>
        <p:spPr>
          <a:xfrm>
            <a:off x="467544" y="98072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, </a:t>
            </a:r>
            <a:r>
              <a:rPr lang="en-US" altLang="zh-CN" dirty="0"/>
              <a:t>Introduction of </a:t>
            </a:r>
            <a:r>
              <a:rPr lang="en-US" altLang="zh-CN" dirty="0" smtClean="0"/>
              <a:t>Intel E7-8800 V2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1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13532"/>
            <a:ext cx="7955871" cy="554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"/>
          <p:cNvSpPr txBox="1"/>
          <p:nvPr/>
        </p:nvSpPr>
        <p:spPr>
          <a:xfrm>
            <a:off x="467544" y="98072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,</a:t>
            </a:r>
            <a:r>
              <a:rPr lang="en-US" altLang="zh-CN" dirty="0"/>
              <a:t> Introduction of </a:t>
            </a:r>
            <a:r>
              <a:rPr lang="en-US" altLang="zh-CN" dirty="0" smtClean="0"/>
              <a:t>memory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supporting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situation--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Performance Mode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28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3894"/>
          <a:stretch>
            <a:fillRect/>
          </a:stretch>
        </p:blipFill>
        <p:spPr bwMode="auto">
          <a:xfrm>
            <a:off x="572246" y="1412776"/>
            <a:ext cx="788818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3"/>
          <p:cNvSpPr txBox="1"/>
          <p:nvPr/>
        </p:nvSpPr>
        <p:spPr>
          <a:xfrm>
            <a:off x="467544" y="98072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,</a:t>
            </a:r>
            <a:r>
              <a:rPr lang="en-US" altLang="zh-CN" dirty="0" smtClean="0"/>
              <a:t>Introduction </a:t>
            </a:r>
            <a:r>
              <a:rPr lang="en-US" altLang="zh-CN" dirty="0"/>
              <a:t>of memory</a:t>
            </a:r>
            <a:r>
              <a:rPr lang="zh-CN" altLang="en-US" dirty="0"/>
              <a:t> </a:t>
            </a:r>
            <a:r>
              <a:rPr lang="en-US" altLang="zh-CN" dirty="0"/>
              <a:t>supporting</a:t>
            </a:r>
            <a:r>
              <a:rPr lang="zh-CN" altLang="en-US" dirty="0"/>
              <a:t> </a:t>
            </a:r>
            <a:r>
              <a:rPr lang="en-US" altLang="zh-CN" dirty="0"/>
              <a:t>situation-</a:t>
            </a:r>
            <a:r>
              <a:rPr lang="en-US" altLang="zh-CN" dirty="0" smtClean="0"/>
              <a:t>-Lockstep Mode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09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en-US" altLang="zh-CN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1309831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C0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 overview of I980-G10 server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31963" y="23660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en-US" sz="2400" dirty="0"/>
            </a:p>
            <a:p>
              <a:endParaRPr lang="zh-CN" altLang="zh-CN" sz="24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Introduce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every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module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I980-G10 server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endParaRPr lang="zh-CN" altLang="en-US" sz="2400" dirty="0"/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376447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Introduce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management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module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I980-G10 server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78480"/>
            <a:ext cx="9121673" cy="1023102"/>
            <a:chOff x="0" y="0"/>
            <a:chExt cx="7287686" cy="766993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62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Structure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installation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 I980-G10 server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1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CPU模块正视图.wmf"/>
          <p:cNvPicPr/>
          <p:nvPr/>
        </p:nvPicPr>
        <p:blipFill>
          <a:blip r:embed="rId3" cstate="print"/>
          <a:srcRect l="32269" t="17551" r="32509" b="21672"/>
          <a:stretch>
            <a:fillRect/>
          </a:stretch>
        </p:blipFill>
        <p:spPr>
          <a:xfrm>
            <a:off x="1547664" y="2024841"/>
            <a:ext cx="5688632" cy="1728192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3923928" y="3176969"/>
            <a:ext cx="288032" cy="28803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283968" y="3176969"/>
            <a:ext cx="288032" cy="28803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4716016" y="3176969"/>
            <a:ext cx="288032" cy="28803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>
            <a:stCxn id="8" idx="2"/>
            <a:endCxn id="14" idx="0"/>
          </p:cNvCxnSpPr>
          <p:nvPr/>
        </p:nvCxnSpPr>
        <p:spPr>
          <a:xfrm flipH="1">
            <a:off x="2082800" y="3465001"/>
            <a:ext cx="1985144" cy="91840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4"/>
          <p:cNvSpPr txBox="1"/>
          <p:nvPr/>
        </p:nvSpPr>
        <p:spPr>
          <a:xfrm>
            <a:off x="152400" y="4383404"/>
            <a:ext cx="3860800" cy="1077218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Alarm indicator on computing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orange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）：</a:t>
            </a:r>
            <a:endParaRPr lang="en-US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computing module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abnormal</a:t>
            </a:r>
          </a:p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normal</a:t>
            </a:r>
            <a:endParaRPr lang="en-US" altLang="zh-CN" sz="16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" name="直接箭头连接符 15"/>
          <p:cNvCxnSpPr>
            <a:stCxn id="11" idx="2"/>
            <a:endCxn id="16" idx="0"/>
          </p:cNvCxnSpPr>
          <p:nvPr/>
        </p:nvCxnSpPr>
        <p:spPr>
          <a:xfrm>
            <a:off x="4427984" y="3465001"/>
            <a:ext cx="2017266" cy="87341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6"/>
          <p:cNvSpPr txBox="1"/>
          <p:nvPr/>
        </p:nvSpPr>
        <p:spPr>
          <a:xfrm>
            <a:off x="4216400" y="4338414"/>
            <a:ext cx="4457700" cy="1569660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Hot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plug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indicator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on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computing module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yellow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）：</a:t>
            </a:r>
            <a:endParaRPr lang="en-US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energized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endParaRPr lang="en-US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Green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off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not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energized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endParaRPr lang="en-US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7" name="直接箭头连接符 24"/>
          <p:cNvCxnSpPr>
            <a:stCxn id="12" idx="2"/>
            <a:endCxn id="18" idx="0"/>
          </p:cNvCxnSpPr>
          <p:nvPr/>
        </p:nvCxnSpPr>
        <p:spPr>
          <a:xfrm>
            <a:off x="4860032" y="3465001"/>
            <a:ext cx="5666544" cy="984811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5"/>
          <p:cNvSpPr txBox="1"/>
          <p:nvPr/>
        </p:nvSpPr>
        <p:spPr>
          <a:xfrm>
            <a:off x="9026252" y="4449812"/>
            <a:ext cx="3000648" cy="1323439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altLang="zh-CN" sz="16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Hot-pug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button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computing module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its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hot-plug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process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same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with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module.</a:t>
            </a:r>
          </a:p>
        </p:txBody>
      </p:sp>
      <p:sp>
        <p:nvSpPr>
          <p:cNvPr id="19" name="TextBox 32"/>
          <p:cNvSpPr txBox="1"/>
          <p:nvPr/>
        </p:nvSpPr>
        <p:spPr>
          <a:xfrm>
            <a:off x="539552" y="111545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, </a:t>
            </a:r>
            <a:r>
              <a:rPr lang="en-US" altLang="zh-CN" dirty="0" smtClean="0"/>
              <a:t>button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indicator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light</a:t>
            </a:r>
            <a:endParaRPr lang="zh-CN" altLang="en-US" dirty="0"/>
          </a:p>
        </p:txBody>
      </p:sp>
      <p:sp>
        <p:nvSpPr>
          <p:cNvPr id="20" name="TextBox 13"/>
          <p:cNvSpPr txBox="1"/>
          <p:nvPr/>
        </p:nvSpPr>
        <p:spPr>
          <a:xfrm>
            <a:off x="247576" y="6008464"/>
            <a:ext cx="114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Hot-plug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function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of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computing module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only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can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be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used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supported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by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OS!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  <p:bldP spid="16" grpId="0" animBg="1"/>
      <p:bldP spid="18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8路用cpu板指示图.wmf"/>
          <p:cNvPicPr/>
          <p:nvPr/>
        </p:nvPicPr>
        <p:blipFill>
          <a:blip r:embed="rId3" cstate="print"/>
          <a:srcRect l="2490" t="2421" r="2899"/>
          <a:stretch>
            <a:fillRect/>
          </a:stretch>
        </p:blipFill>
        <p:spPr>
          <a:xfrm>
            <a:off x="467544" y="1700808"/>
            <a:ext cx="8064896" cy="5013176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3851920" y="3140968"/>
            <a:ext cx="86409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5"/>
          <p:cNvSpPr txBox="1"/>
          <p:nvPr/>
        </p:nvSpPr>
        <p:spPr>
          <a:xfrm>
            <a:off x="2222500" y="1754331"/>
            <a:ext cx="3671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When mainboard failure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happens,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pull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out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press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the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following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button;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if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error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memory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or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CPU,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its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light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will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on.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7"/>
          <p:cNvSpPr txBox="1"/>
          <p:nvPr/>
        </p:nvSpPr>
        <p:spPr>
          <a:xfrm>
            <a:off x="539552" y="111545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6</a:t>
            </a:r>
            <a:r>
              <a:rPr lang="zh-CN" altLang="en-US" dirty="0" smtClean="0"/>
              <a:t>, </a:t>
            </a:r>
            <a:r>
              <a:rPr lang="en-US" altLang="zh-CN" dirty="0"/>
              <a:t>offline-optical diagnosis function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467544" y="4269289"/>
            <a:ext cx="864096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9"/>
          <p:cNvSpPr txBox="1"/>
          <p:nvPr/>
        </p:nvSpPr>
        <p:spPr>
          <a:xfrm>
            <a:off x="262632" y="3632448"/>
            <a:ext cx="1403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Memory indicator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5796136" y="1893025"/>
            <a:ext cx="324544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11"/>
          <p:cNvSpPr txBox="1"/>
          <p:nvPr/>
        </p:nvSpPr>
        <p:spPr>
          <a:xfrm>
            <a:off x="6084168" y="1988840"/>
            <a:ext cx="213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CPU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indicator light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 animBg="1"/>
      <p:bldP spid="27" grpId="0"/>
      <p:bldP spid="28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7"/>
          <p:cNvSpPr txBox="1"/>
          <p:nvPr/>
        </p:nvSpPr>
        <p:spPr>
          <a:xfrm>
            <a:off x="719403" y="1115452"/>
            <a:ext cx="1046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7</a:t>
            </a:r>
            <a:r>
              <a:rPr lang="en-US" altLang="en-US" dirty="0" smtClean="0"/>
              <a:t>, </a:t>
            </a:r>
            <a:r>
              <a:rPr lang="en-US" altLang="zh-CN" dirty="0" smtClean="0"/>
              <a:t>corresponding relationship of CPU </a:t>
            </a:r>
            <a:r>
              <a:rPr lang="en-US" altLang="zh-CN" dirty="0"/>
              <a:t>CPU under OS</a:t>
            </a:r>
            <a:r>
              <a:rPr lang="en-US" altLang="en-US" dirty="0"/>
              <a:t> </a:t>
            </a:r>
            <a:endParaRPr lang="zh-CN" altLang="en-US" dirty="0"/>
          </a:p>
          <a:p>
            <a:r>
              <a:rPr lang="en-US" altLang="en-US" dirty="0" smtClean="0"/>
              <a:t> and p</a:t>
            </a:r>
            <a:r>
              <a:rPr lang="en-US" altLang="zh-CN" dirty="0" smtClean="0"/>
              <a:t>hysical CPU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981051"/>
              </p:ext>
            </p:extLst>
          </p:nvPr>
        </p:nvGraphicFramePr>
        <p:xfrm>
          <a:off x="6576053" y="1412777"/>
          <a:ext cx="4992555" cy="446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107"/>
                <a:gridCol w="2987448"/>
              </a:tblGrid>
              <a:tr h="49605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 under OS</a:t>
                      </a:r>
                      <a:r>
                        <a:rPr lang="en-US" altLang="en-US" dirty="0" smtClean="0"/>
                        <a:t> </a:t>
                      </a:r>
                      <a:endParaRPr lang="zh-CN" alt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Physical CPU</a:t>
                      </a:r>
                      <a:endParaRPr lang="zh-CN" altLang="en-US" dirty="0"/>
                    </a:p>
                  </a:txBody>
                  <a:tcPr marL="121920" marR="121920"/>
                </a:tc>
              </a:tr>
              <a:tr h="49605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 0</a:t>
                      </a:r>
                      <a:endParaRPr lang="zh-CN" alt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CM1 CPU0</a:t>
                      </a:r>
                      <a:endParaRPr lang="zh-CN" altLang="en-US" dirty="0"/>
                    </a:p>
                  </a:txBody>
                  <a:tcPr marL="121920" marR="121920"/>
                </a:tc>
              </a:tr>
              <a:tr h="49605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 1</a:t>
                      </a:r>
                      <a:endParaRPr lang="zh-CN" alt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CM1 CPU1</a:t>
                      </a:r>
                      <a:endParaRPr lang="zh-CN" altLang="en-US" dirty="0"/>
                    </a:p>
                  </a:txBody>
                  <a:tcPr marL="121920" marR="121920"/>
                </a:tc>
              </a:tr>
              <a:tr h="49605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 2</a:t>
                      </a:r>
                      <a:endParaRPr lang="zh-CN" alt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CM3 CPU1</a:t>
                      </a:r>
                      <a:endParaRPr lang="zh-CN" altLang="en-US" dirty="0"/>
                    </a:p>
                  </a:txBody>
                  <a:tcPr marL="121920" marR="121920"/>
                </a:tc>
              </a:tr>
              <a:tr h="49605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 3</a:t>
                      </a:r>
                      <a:endParaRPr lang="zh-CN" alt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CM3 CPU0</a:t>
                      </a:r>
                      <a:endParaRPr lang="zh-CN" altLang="en-US" dirty="0"/>
                    </a:p>
                  </a:txBody>
                  <a:tcPr marL="121920" marR="121920"/>
                </a:tc>
              </a:tr>
              <a:tr h="49605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 4</a:t>
                      </a:r>
                      <a:endParaRPr lang="zh-CN" alt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CM2 CPU0</a:t>
                      </a:r>
                      <a:endParaRPr lang="zh-CN" altLang="en-US" dirty="0"/>
                    </a:p>
                  </a:txBody>
                  <a:tcPr marL="121920" marR="121920"/>
                </a:tc>
              </a:tr>
              <a:tr h="49605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 5</a:t>
                      </a:r>
                      <a:endParaRPr lang="zh-CN" alt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CM2 CPU1</a:t>
                      </a:r>
                      <a:endParaRPr lang="zh-CN" altLang="en-US" dirty="0"/>
                    </a:p>
                  </a:txBody>
                  <a:tcPr marL="121920" marR="121920"/>
                </a:tc>
              </a:tr>
              <a:tr h="49605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 6</a:t>
                      </a:r>
                      <a:endParaRPr lang="zh-CN" alt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CM4 CPU1</a:t>
                      </a:r>
                      <a:endParaRPr lang="zh-CN" altLang="en-US" dirty="0"/>
                    </a:p>
                  </a:txBody>
                  <a:tcPr marL="121920" marR="121920"/>
                </a:tc>
              </a:tr>
              <a:tr h="49605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CPU 7</a:t>
                      </a:r>
                      <a:endParaRPr lang="zh-CN" alt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CM4 CPU0</a:t>
                      </a:r>
                      <a:endParaRPr lang="zh-CN" altLang="en-US" dirty="0"/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15" name="TextBox 13"/>
          <p:cNvSpPr txBox="1"/>
          <p:nvPr/>
        </p:nvSpPr>
        <p:spPr>
          <a:xfrm>
            <a:off x="1199456" y="465313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Note</a:t>
            </a:r>
            <a:r>
              <a:rPr lang="zh-CN" altLang="en-US" dirty="0" smtClean="0"/>
              <a:t>：</a:t>
            </a:r>
            <a:r>
              <a:rPr lang="en-US" altLang="zh-CN" dirty="0" smtClean="0"/>
              <a:t>CM1 CPU0</a:t>
            </a:r>
            <a:r>
              <a:rPr lang="zh-CN" altLang="en-US" dirty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CPU0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computing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so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；</a:t>
            </a:r>
            <a:r>
              <a:rPr lang="en-US" altLang="zh-CN" dirty="0" smtClean="0"/>
              <a:t>number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()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number</a:t>
            </a:r>
            <a:r>
              <a:rPr lang="zh-CN" altLang="en-US" dirty="0" smtClean="0"/>
              <a:t> </a:t>
            </a:r>
            <a:r>
              <a:rPr lang="en-US" altLang="zh-CN" dirty="0" smtClean="0"/>
              <a:t>under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OS.</a:t>
            </a:r>
            <a:endParaRPr lang="zh-CN" altLang="en-US" dirty="0"/>
          </a:p>
        </p:txBody>
      </p:sp>
      <p:sp>
        <p:nvSpPr>
          <p:cNvPr id="16" name="TextBox 14"/>
          <p:cNvSpPr txBox="1"/>
          <p:nvPr/>
        </p:nvSpPr>
        <p:spPr>
          <a:xfrm>
            <a:off x="1295467" y="1916833"/>
            <a:ext cx="4608512" cy="2031325"/>
          </a:xfrm>
          <a:prstGeom prst="rect">
            <a:avLst/>
          </a:prstGeom>
          <a:solidFill>
            <a:srgbClr val="D2DFEE"/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dirty="0" smtClean="0"/>
              <a:t>CM4 CPU1 (6)	CM4 CPU0 (7)</a:t>
            </a:r>
          </a:p>
          <a:p>
            <a:pPr marL="342900" indent="-342900"/>
            <a:endParaRPr lang="en-US" altLang="zh-CN" dirty="0" smtClean="0"/>
          </a:p>
          <a:p>
            <a:pPr marL="342900" indent="-342900"/>
            <a:r>
              <a:rPr lang="en-US" altLang="zh-CN" dirty="0" smtClean="0"/>
              <a:t>CM3 CPU1 (2)	CM3 CPU0 (3)</a:t>
            </a:r>
          </a:p>
          <a:p>
            <a:pPr marL="342900" indent="-342900"/>
            <a:endParaRPr lang="en-US" altLang="zh-CN" dirty="0" smtClean="0"/>
          </a:p>
          <a:p>
            <a:pPr marL="342900" indent="-342900"/>
            <a:r>
              <a:rPr lang="en-US" altLang="zh-CN" dirty="0" smtClean="0"/>
              <a:t>CM2 CPU1 (5)	CM2 CPU0 (4)</a:t>
            </a:r>
          </a:p>
          <a:p>
            <a:pPr marL="342900" indent="-342900"/>
            <a:endParaRPr lang="en-US" altLang="zh-CN" dirty="0" smtClean="0"/>
          </a:p>
          <a:p>
            <a:pPr marL="342900" indent="-342900"/>
            <a:r>
              <a:rPr lang="en-US" altLang="zh-CN" dirty="0" smtClean="0"/>
              <a:t>CM1 CPU1 (1)	CM1 CPU0 (0)</a:t>
            </a:r>
          </a:p>
        </p:txBody>
      </p:sp>
    </p:spTree>
    <p:extLst>
      <p:ext uri="{BB962C8B-B14F-4D97-AF65-F5344CB8AC3E}">
        <p14:creationId xmlns:p14="http://schemas.microsoft.com/office/powerpoint/2010/main" val="21007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TextBox 8"/>
          <p:cNvSpPr txBox="1"/>
          <p:nvPr/>
        </p:nvSpPr>
        <p:spPr>
          <a:xfrm>
            <a:off x="899592" y="1571613"/>
            <a:ext cx="7344816" cy="477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itchFamily="34" charset="0"/>
                <a:ea typeface="黑体" pitchFamily="49" charset="-122"/>
              </a:rPr>
              <a:t>Installing principles of computing </a:t>
            </a:r>
            <a:r>
              <a:rPr lang="en-US" altLang="zh-CN" sz="2000" dirty="0" smtClean="0">
                <a:latin typeface="Arial" pitchFamily="34" charset="0"/>
                <a:ea typeface="黑体" pitchFamily="49" charset="-122"/>
              </a:rPr>
              <a:t>module: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</a:t>
            </a:r>
            <a:r>
              <a:rPr lang="zh-CN" altLang="en-US" dirty="0" smtClean="0"/>
              <a:t> </a:t>
            </a:r>
            <a:r>
              <a:rPr lang="en-US" altLang="zh-CN" dirty="0" smtClean="0"/>
              <a:t>board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must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CPUs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2</a:t>
            </a:r>
            <a:r>
              <a:rPr lang="zh-CN" altLang="en-US" dirty="0"/>
              <a:t> 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</a:t>
            </a:r>
            <a:r>
              <a:rPr lang="zh-CN" altLang="zh-CN" dirty="0" smtClean="0"/>
              <a:t> </a:t>
            </a:r>
            <a:r>
              <a:rPr lang="en-US" altLang="zh-CN" dirty="0" smtClean="0"/>
              <a:t>boards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chosen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installation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</a:t>
            </a:r>
            <a:r>
              <a:rPr lang="zh-CN" altLang="en-US" dirty="0"/>
              <a:t> </a:t>
            </a:r>
            <a:r>
              <a:rPr lang="en-US" altLang="zh-CN" dirty="0" smtClean="0"/>
              <a:t>boards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installed</a:t>
            </a:r>
            <a:r>
              <a:rPr lang="zh-CN" altLang="en-US" dirty="0" smtClean="0"/>
              <a:t> 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slot1</a:t>
            </a:r>
            <a:r>
              <a:rPr lang="zh-CN" altLang="en-US" dirty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slot3</a:t>
            </a:r>
            <a:r>
              <a:rPr lang="zh-CN" altLang="en-US" dirty="0" smtClean="0"/>
              <a:t>.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sz="2000" dirty="0" smtClean="0">
              <a:latin typeface="Arial" pitchFamily="34" charset="0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Arial" pitchFamily="34" charset="0"/>
                <a:ea typeface="黑体" pitchFamily="49" charset="-122"/>
              </a:rPr>
              <a:t>Installing principles of </a:t>
            </a:r>
            <a:r>
              <a:rPr lang="en-US" altLang="zh-CN" sz="2000" dirty="0" smtClean="0">
                <a:latin typeface="Arial" pitchFamily="34" charset="0"/>
                <a:ea typeface="黑体" pitchFamily="49" charset="-122"/>
              </a:rPr>
              <a:t>memory:</a:t>
            </a:r>
            <a:endParaRPr lang="en-US" altLang="zh-CN" sz="2000" dirty="0">
              <a:latin typeface="Arial" pitchFamily="34" charset="0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</a:t>
            </a:r>
            <a:r>
              <a:rPr lang="zh-CN" altLang="en-US" dirty="0" smtClean="0"/>
              <a:t> </a:t>
            </a:r>
            <a:r>
              <a:rPr lang="en-US" altLang="zh-CN" dirty="0" smtClean="0"/>
              <a:t>has</a:t>
            </a:r>
            <a:r>
              <a:rPr lang="zh-CN" altLang="en-US" dirty="0"/>
              <a:t> </a:t>
            </a:r>
            <a:r>
              <a:rPr lang="en-US" altLang="zh-CN" dirty="0" smtClean="0"/>
              <a:t>16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slots:A1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A2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B1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B2……H1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H2</a:t>
            </a:r>
            <a:r>
              <a:rPr lang="zh-CN" altLang="en-US" dirty="0" smtClean="0"/>
              <a:t>;</a:t>
            </a:r>
            <a:r>
              <a:rPr lang="en-US" altLang="zh-CN" dirty="0" smtClean="0"/>
              <a:t>prefer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zh-CN" altLang="en-US" dirty="0" smtClean="0"/>
              <a:t>,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make</a:t>
            </a:r>
            <a:r>
              <a:rPr lang="zh-CN" altLang="en-US" dirty="0" smtClean="0"/>
              <a:t> </a:t>
            </a:r>
            <a:r>
              <a:rPr lang="en-US" altLang="zh-CN" dirty="0" smtClean="0"/>
              <a:t>sure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symmetrical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say,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order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priority</a:t>
            </a:r>
            <a:r>
              <a:rPr lang="zh-CN" altLang="en-US" dirty="0"/>
              <a:t>:</a:t>
            </a:r>
            <a:r>
              <a:rPr lang="en-US" altLang="zh-CN" dirty="0" smtClean="0"/>
              <a:t>A1&gt;E1&gt;C1&gt;G1&gt;B1&gt;D1&gt;F1&gt;H1</a:t>
            </a:r>
            <a:r>
              <a:rPr lang="zh-CN" altLang="en-US" dirty="0" smtClean="0"/>
              <a:t>;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2,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order</a:t>
            </a:r>
            <a:r>
              <a:rPr lang="zh-CN" altLang="en-US" dirty="0" smtClean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smtClean="0"/>
              <a:t>priority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above.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Refer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following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memory</a:t>
            </a:r>
            <a:r>
              <a:rPr lang="zh-CN" altLang="en-US" dirty="0" smtClean="0"/>
              <a:t> </a:t>
            </a:r>
            <a:r>
              <a:rPr lang="en-US" altLang="zh-TW" dirty="0" smtClean="0"/>
              <a:t>interpolation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table.</a:t>
            </a:r>
            <a:r>
              <a:rPr lang="zh-CN" altLang="en-US" dirty="0" smtClean="0"/>
              <a:t>  </a:t>
            </a:r>
            <a:endParaRPr lang="en-US" altLang="zh-CN" dirty="0" smtClean="0"/>
          </a:p>
        </p:txBody>
      </p:sp>
      <p:sp>
        <p:nvSpPr>
          <p:cNvPr id="15" name="TextBox 4"/>
          <p:cNvSpPr txBox="1"/>
          <p:nvPr/>
        </p:nvSpPr>
        <p:spPr>
          <a:xfrm>
            <a:off x="539552" y="111545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8</a:t>
            </a:r>
            <a:r>
              <a:rPr lang="en-US" altLang="en-US" dirty="0" smtClean="0"/>
              <a:t>, Installing principles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computing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memory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40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857337"/>
              </p:ext>
            </p:extLst>
          </p:nvPr>
        </p:nvGraphicFramePr>
        <p:xfrm>
          <a:off x="539548" y="1052734"/>
          <a:ext cx="9099751" cy="5767420"/>
        </p:xfrm>
        <a:graphic>
          <a:graphicData uri="http://schemas.openxmlformats.org/drawingml/2006/table">
            <a:tbl>
              <a:tblPr/>
              <a:tblGrid>
                <a:gridCol w="1566848"/>
                <a:gridCol w="624378"/>
                <a:gridCol w="604679"/>
                <a:gridCol w="616499"/>
                <a:gridCol w="672634"/>
                <a:gridCol w="616499"/>
                <a:gridCol w="616499"/>
                <a:gridCol w="616499"/>
                <a:gridCol w="616499"/>
                <a:gridCol w="625361"/>
                <a:gridCol w="625361"/>
                <a:gridCol w="625361"/>
                <a:gridCol w="672634"/>
              </a:tblGrid>
              <a:tr h="650364">
                <a:tc gridSpan="1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Memory interpolation table</a:t>
                      </a:r>
                      <a:r>
                        <a:rPr lang="zh-CN" altLang="en-US" sz="1800" b="1" kern="0" dirty="0" smtClean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altLang="zh-CN" sz="1800" b="1" kern="0" dirty="0" smtClean="0">
                          <a:latin typeface="Times New Roman"/>
                          <a:ea typeface="宋体"/>
                          <a:cs typeface="Times New Roman"/>
                        </a:rPr>
                        <a:t>- 1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(</a:t>
                      </a:r>
                      <a:r>
                        <a:rPr lang="en-US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Example</a:t>
                      </a:r>
                      <a:r>
                        <a:rPr lang="zh-CN" altLang="en-US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of</a:t>
                      </a:r>
                      <a:r>
                        <a:rPr lang="zh-CN" altLang="en-US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4 </a:t>
                      </a:r>
                      <a:r>
                        <a:rPr lang="it-IT" altLang="zh-CN" sz="1800" kern="0" dirty="0" err="1" smtClean="0">
                          <a:latin typeface="Times New Roman"/>
                          <a:ea typeface="+mn-ea"/>
                          <a:cs typeface="Times New Roman"/>
                        </a:rPr>
                        <a:t>CPUs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.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With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8</a:t>
                      </a:r>
                      <a:r>
                        <a:rPr lang="zh-CN" altLang="en-US" sz="1800" kern="0" dirty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it-IT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CPU</a:t>
                      </a:r>
                      <a:r>
                        <a:rPr lang="en-US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s</a:t>
                      </a:r>
                      <a:r>
                        <a:rPr lang="zh-CN" altLang="en-US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, </a:t>
                      </a:r>
                      <a:r>
                        <a:rPr lang="en-US" altLang="zh-CN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CPU</a:t>
                      </a:r>
                      <a:r>
                        <a:rPr lang="it-IT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5~8</a:t>
                      </a:r>
                      <a:r>
                        <a:rPr lang="zh-CN" altLang="en-US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and</a:t>
                      </a:r>
                      <a:r>
                        <a:rPr lang="zh-CN" altLang="en-US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CPU</a:t>
                      </a:r>
                      <a:r>
                        <a:rPr lang="it-IT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1~4</a:t>
                      </a:r>
                      <a:r>
                        <a:rPr lang="zh-CN" altLang="en-US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are</a:t>
                      </a:r>
                      <a:r>
                        <a:rPr lang="zh-CN" altLang="en-US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symmetric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interpolating</a:t>
                      </a:r>
                      <a:r>
                        <a:rPr lang="it-IT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Times New Roman"/>
                          <a:ea typeface="宋体"/>
                          <a:cs typeface="Times New Roman"/>
                        </a:rPr>
                        <a:t>Amount</a:t>
                      </a:r>
                      <a:r>
                        <a:rPr lang="zh-CN" altLang="en-US" sz="1800" kern="100" dirty="0" smtClean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altLang="zh-CN" sz="1800" kern="100" dirty="0" smtClean="0">
                          <a:latin typeface="Times New Roman"/>
                          <a:ea typeface="宋体"/>
                          <a:cs typeface="Times New Roman"/>
                        </a:rPr>
                        <a:t>of</a:t>
                      </a:r>
                      <a:r>
                        <a:rPr lang="zh-CN" altLang="en-US" sz="1800" kern="100" dirty="0" smtClean="0"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altLang="zh-CN" sz="1800" kern="100" dirty="0" smtClean="0">
                          <a:latin typeface="Times New Roman"/>
                          <a:ea typeface="宋体"/>
                          <a:cs typeface="Times New Roman"/>
                        </a:rPr>
                        <a:t>memory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8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16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latin typeface="Times New Roman"/>
                          <a:ea typeface="宋体"/>
                          <a:cs typeface="Times New Roman"/>
                        </a:rPr>
                        <a:t>20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24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32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36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40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48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64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P1_A1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P1_A2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P1_B1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P1_B2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P1_C1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P1_C2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P1_D1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P1_D2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P1_E1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P1_E2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P1_F1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P1_F2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P1_G1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P1_G2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P1_H1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7030A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P1_H2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6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860462"/>
              </p:ext>
            </p:extLst>
          </p:nvPr>
        </p:nvGraphicFramePr>
        <p:xfrm>
          <a:off x="539552" y="1052743"/>
          <a:ext cx="10077648" cy="5763288"/>
        </p:xfrm>
        <a:graphic>
          <a:graphicData uri="http://schemas.openxmlformats.org/drawingml/2006/table">
            <a:tbl>
              <a:tblPr/>
              <a:tblGrid>
                <a:gridCol w="1735231"/>
                <a:gridCol w="691478"/>
                <a:gridCol w="669661"/>
                <a:gridCol w="682751"/>
                <a:gridCol w="744917"/>
                <a:gridCol w="682751"/>
                <a:gridCol w="682751"/>
                <a:gridCol w="682751"/>
                <a:gridCol w="682751"/>
                <a:gridCol w="692563"/>
                <a:gridCol w="692563"/>
                <a:gridCol w="692563"/>
                <a:gridCol w="744917"/>
              </a:tblGrid>
              <a:tr h="595934">
                <a:tc gridSpan="1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Memory interpolation table</a:t>
                      </a:r>
                      <a:r>
                        <a:rPr lang="zh-CN" altLang="en-US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- 2</a:t>
                      </a:r>
                      <a:endParaRPr lang="zh-CN" altLang="zh-CN" sz="1800" b="1" kern="100" dirty="0" smtClean="0"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(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Example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of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4 </a:t>
                      </a:r>
                      <a:r>
                        <a:rPr lang="it-IT" altLang="zh-CN" sz="1800" kern="0" dirty="0" err="1" smtClean="0">
                          <a:latin typeface="Times New Roman"/>
                          <a:ea typeface="+mn-ea"/>
                          <a:cs typeface="Times New Roman"/>
                        </a:rPr>
                        <a:t>CPUs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.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With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8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CPU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s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CPU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5~8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and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CPU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1~4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are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symmetric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interpolating</a:t>
                      </a:r>
                      <a:r>
                        <a:rPr lang="it-IT" sz="1800" kern="0" dirty="0" smtClean="0"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altLang="en-US" sz="1800" kern="100" dirty="0"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49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Amount</a:t>
                      </a:r>
                      <a:r>
                        <a:rPr lang="zh-CN" altLang="en-US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of</a:t>
                      </a:r>
                      <a:r>
                        <a:rPr lang="zh-CN" altLang="en-US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memory</a:t>
                      </a:r>
                      <a:endParaRPr lang="zh-CN" altLang="zh-CN" sz="1800" kern="100" dirty="0"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8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16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latin typeface="Times New Roman"/>
                          <a:ea typeface="宋体"/>
                          <a:cs typeface="Times New Roman"/>
                        </a:rPr>
                        <a:t>20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24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32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36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40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48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64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P2_A1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P2_A2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P2_B1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P2_B2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P2_C1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P2_C2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P2_D1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P2_D2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P2_E1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P2_E2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P2_F1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P2_F2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P2_G1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P2_G2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P2_H1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86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00B05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P2_H2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3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483097"/>
              </p:ext>
            </p:extLst>
          </p:nvPr>
        </p:nvGraphicFramePr>
        <p:xfrm>
          <a:off x="539552" y="1052743"/>
          <a:ext cx="9645848" cy="5813976"/>
        </p:xfrm>
        <a:graphic>
          <a:graphicData uri="http://schemas.openxmlformats.org/drawingml/2006/table">
            <a:tbl>
              <a:tblPr/>
              <a:tblGrid>
                <a:gridCol w="1660879"/>
                <a:gridCol w="661849"/>
                <a:gridCol w="640968"/>
                <a:gridCol w="653497"/>
                <a:gridCol w="713000"/>
                <a:gridCol w="653497"/>
                <a:gridCol w="653497"/>
                <a:gridCol w="653497"/>
                <a:gridCol w="653497"/>
                <a:gridCol w="662889"/>
                <a:gridCol w="662889"/>
                <a:gridCol w="662889"/>
                <a:gridCol w="713000"/>
              </a:tblGrid>
              <a:tr h="614077">
                <a:tc gridSpan="1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Memory interpolation table</a:t>
                      </a:r>
                      <a:r>
                        <a:rPr lang="zh-CN" altLang="en-US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- 3</a:t>
                      </a:r>
                      <a:endParaRPr lang="zh-CN" altLang="zh-CN" sz="1800" b="1" kern="100" dirty="0" smtClean="0"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(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Example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of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4 </a:t>
                      </a:r>
                      <a:r>
                        <a:rPr lang="it-IT" altLang="zh-CN" sz="1800" kern="0" dirty="0" err="1" smtClean="0">
                          <a:latin typeface="Times New Roman"/>
                          <a:ea typeface="+mn-ea"/>
                          <a:cs typeface="Times New Roman"/>
                        </a:rPr>
                        <a:t>CPUs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.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With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8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CPU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s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CPU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5~8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and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CPU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1~4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are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symmetric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interpolating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  <a:endParaRPr lang="zh-CN" altLang="en-US" sz="1800" kern="100" dirty="0"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Amount</a:t>
                      </a:r>
                      <a:r>
                        <a:rPr lang="zh-CN" altLang="en-US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of</a:t>
                      </a:r>
                      <a:r>
                        <a:rPr lang="zh-CN" altLang="en-US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memory</a:t>
                      </a:r>
                      <a:endParaRPr lang="zh-CN" altLang="zh-CN" sz="1800" kern="100" dirty="0"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8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16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latin typeface="Times New Roman"/>
                          <a:ea typeface="宋体"/>
                          <a:cs typeface="Times New Roman"/>
                        </a:rPr>
                        <a:t>20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24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32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36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40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48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64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P3_A1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P3_A2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P3_B1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P3_B2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P3_C1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P3_C2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P3_D1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P3_D2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P3_E1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P3_E2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P3_F1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P3_F2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P3_G1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P3_G2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P3_H1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3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C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P3_H2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4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computing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336569"/>
              </p:ext>
            </p:extLst>
          </p:nvPr>
        </p:nvGraphicFramePr>
        <p:xfrm>
          <a:off x="539553" y="1052737"/>
          <a:ext cx="9531545" cy="5841944"/>
        </p:xfrm>
        <a:graphic>
          <a:graphicData uri="http://schemas.openxmlformats.org/drawingml/2006/table">
            <a:tbl>
              <a:tblPr/>
              <a:tblGrid>
                <a:gridCol w="1641199"/>
                <a:gridCol w="654006"/>
                <a:gridCol w="633373"/>
                <a:gridCol w="645753"/>
                <a:gridCol w="704550"/>
                <a:gridCol w="645753"/>
                <a:gridCol w="645753"/>
                <a:gridCol w="645753"/>
                <a:gridCol w="645753"/>
                <a:gridCol w="655034"/>
                <a:gridCol w="655034"/>
                <a:gridCol w="655034"/>
                <a:gridCol w="704550"/>
              </a:tblGrid>
              <a:tr h="584368">
                <a:tc gridSpan="1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Memory interpolation table</a:t>
                      </a:r>
                      <a:r>
                        <a:rPr lang="zh-CN" altLang="en-US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b="1" kern="0" dirty="0" smtClean="0">
                          <a:latin typeface="Times New Roman"/>
                          <a:ea typeface="+mn-ea"/>
                          <a:cs typeface="Times New Roman"/>
                        </a:rPr>
                        <a:t>- 4</a:t>
                      </a:r>
                      <a:endParaRPr lang="zh-CN" altLang="zh-CN" sz="1800" b="1" kern="100" dirty="0" smtClean="0"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(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Example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of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4 </a:t>
                      </a:r>
                      <a:r>
                        <a:rPr lang="it-IT" altLang="zh-CN" sz="1800" kern="0" dirty="0" err="1" smtClean="0">
                          <a:latin typeface="Times New Roman"/>
                          <a:ea typeface="+mn-ea"/>
                          <a:cs typeface="Times New Roman"/>
                        </a:rPr>
                        <a:t>CPUs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.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With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8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CPU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s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CPU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5~8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and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CPU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1~4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are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symmetric</a:t>
                      </a:r>
                      <a:r>
                        <a:rPr lang="zh-CN" altLang="en-US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interpolating</a:t>
                      </a:r>
                      <a:r>
                        <a:rPr lang="it-IT" altLang="zh-CN" sz="1800" kern="0" dirty="0" smtClean="0"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  <a:endParaRPr lang="zh-CN" altLang="en-US" sz="1800" kern="100" dirty="0"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Amount</a:t>
                      </a:r>
                      <a:r>
                        <a:rPr lang="zh-CN" altLang="en-US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of</a:t>
                      </a:r>
                      <a:r>
                        <a:rPr lang="zh-CN" altLang="en-US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800" kern="100" dirty="0" smtClean="0">
                          <a:latin typeface="Times New Roman"/>
                          <a:ea typeface="+mn-ea"/>
                          <a:cs typeface="Times New Roman"/>
                        </a:rPr>
                        <a:t>memory</a:t>
                      </a:r>
                      <a:endParaRPr lang="zh-CN" altLang="zh-CN" sz="1800" kern="100" dirty="0"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8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16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latin typeface="Times New Roman"/>
                          <a:ea typeface="宋体"/>
                          <a:cs typeface="Times New Roman"/>
                        </a:rPr>
                        <a:t>20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24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32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36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40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48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latin typeface="Times New Roman"/>
                          <a:ea typeface="宋体"/>
                          <a:cs typeface="Times New Roman"/>
                        </a:rPr>
                        <a:t>64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P4_A1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P4_A2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P4_B1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P4_B2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P4_C1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P4_C2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P4_D1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 dirty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P4_D2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P4_E1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763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P4_E2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P4_F1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P4_F2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P4_G1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P4_G2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P4_H1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7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kern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P4_H2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it-IT" sz="1800" kern="0">
                        <a:solidFill>
                          <a:srgbClr val="FF0000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1800" b="1" kern="100" dirty="0">
                          <a:solidFill>
                            <a:srgbClr val="FF0000"/>
                          </a:solidFill>
                          <a:latin typeface="Times New Roman"/>
                          <a:ea typeface="宋体"/>
                          <a:cs typeface="Times New Roman"/>
                        </a:rPr>
                        <a:t>×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19518" marR="195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4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8229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Introduction of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monitoring screen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TextBox 18"/>
          <p:cNvSpPr txBox="1"/>
          <p:nvPr/>
        </p:nvSpPr>
        <p:spPr>
          <a:xfrm>
            <a:off x="6782100" y="1398804"/>
            <a:ext cx="265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</a:rPr>
              <a:t>8S/M4S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</a:rPr>
              <a:t>indicator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endParaRPr lang="en-US" altLang="zh-CN" sz="1600" dirty="0" smtClean="0"/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  S4S </a:t>
            </a:r>
            <a:r>
              <a:rPr lang="en-US" altLang="en-US" sz="1600" dirty="0" smtClean="0">
                <a:solidFill>
                  <a:srgbClr val="FF0000"/>
                </a:solidFill>
              </a:rPr>
              <a:t>indicator</a:t>
            </a:r>
            <a:endParaRPr lang="en-US" altLang="zh-CN" sz="1600" dirty="0">
              <a:solidFill>
                <a:srgbClr val="FF0000"/>
              </a:solidFill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 system failure indicator</a:t>
            </a: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 switch light</a:t>
            </a:r>
            <a:endParaRPr lang="en-US" altLang="zh-CN" sz="1600" dirty="0">
              <a:solidFill>
                <a:srgbClr val="FF0000"/>
              </a:solidFill>
            </a:endParaRPr>
          </a:p>
          <a:p>
            <a:endParaRPr lang="en-US" altLang="zh-CN" sz="1600" dirty="0" smtClean="0">
              <a:solidFill>
                <a:srgbClr val="FF0000"/>
              </a:solidFill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ID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button</a:t>
            </a:r>
            <a:r>
              <a:rPr lang="zh-CN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</a:rPr>
              <a:t>light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7" name="Picture 2" descr="D:\曙光工作资料\2013年工作资料\机型资料\I980-G10\机器图片\液晶屏\液晶屏2.png"/>
          <p:cNvPicPr>
            <a:picLocks noChangeAspect="1" noChangeArrowheads="1"/>
          </p:cNvPicPr>
          <p:nvPr/>
        </p:nvPicPr>
        <p:blipFill>
          <a:blip r:embed="rId3" cstate="print"/>
          <a:srcRect r="57813" b="63889"/>
          <a:stretch>
            <a:fillRect/>
          </a:stretch>
        </p:blipFill>
        <p:spPr bwMode="auto">
          <a:xfrm>
            <a:off x="611560" y="1071546"/>
            <a:ext cx="6116202" cy="2944834"/>
          </a:xfrm>
          <a:prstGeom prst="rect">
            <a:avLst/>
          </a:prstGeom>
          <a:noFill/>
        </p:spPr>
      </p:pic>
      <p:sp>
        <p:nvSpPr>
          <p:cNvPr id="8" name="TextBox 6"/>
          <p:cNvSpPr txBox="1"/>
          <p:nvPr/>
        </p:nvSpPr>
        <p:spPr>
          <a:xfrm>
            <a:off x="114300" y="4286256"/>
            <a:ext cx="12077700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1, 8S/M4S indicator: it will be on when main 4-way of single 8-way or dual 4-way server is powered.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2, S4S indicator: only when the system is set into dual 4-way mode and sub 4-way is powered, it will be on. 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3</a:t>
            </a:r>
            <a:r>
              <a:rPr lang="en-US" altLang="zh-CN" dirty="0"/>
              <a:t>, T</a:t>
            </a:r>
            <a:r>
              <a:rPr lang="en-US" altLang="zh-CN" dirty="0" smtClean="0"/>
              <a:t>he switch can control main 4-way server of single 8-way and dual partitioning. Sub 4-way server is controlled by the switch of management module.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en-US" altLang="en-US" dirty="0" smtClean="0"/>
              <a:t>, </a:t>
            </a:r>
            <a:r>
              <a:rPr lang="en-US" altLang="zh-CN" dirty="0" smtClean="0"/>
              <a:t>ID</a:t>
            </a:r>
            <a:r>
              <a:rPr lang="en-US" altLang="en-US" dirty="0"/>
              <a:t> </a:t>
            </a:r>
            <a:r>
              <a:rPr lang="en-US" altLang="en-US" dirty="0" smtClean="0"/>
              <a:t>button only control</a:t>
            </a:r>
            <a:r>
              <a:rPr lang="en-US" altLang="en-US" dirty="0"/>
              <a:t> </a:t>
            </a:r>
            <a:r>
              <a:rPr lang="en-US" altLang="zh-CN" dirty="0" smtClean="0"/>
              <a:t>MM1(main management module)ID</a:t>
            </a:r>
            <a:r>
              <a:rPr lang="en-US" altLang="en-US" dirty="0"/>
              <a:t> </a:t>
            </a:r>
            <a:r>
              <a:rPr lang="en-US" altLang="en-US" dirty="0" smtClean="0"/>
              <a:t>light</a:t>
            </a:r>
            <a:r>
              <a:rPr lang="en-US" altLang="en-US" dirty="0"/>
              <a:t> </a:t>
            </a:r>
            <a:r>
              <a:rPr lang="en-US" altLang="en-US" dirty="0" smtClean="0"/>
              <a:t>but cannot control </a:t>
            </a:r>
            <a:r>
              <a:rPr lang="en-US" altLang="zh-CN" dirty="0" smtClean="0"/>
              <a:t>MM2( sub-management module)ID</a:t>
            </a:r>
            <a:r>
              <a:rPr lang="en-US" altLang="en-US" dirty="0"/>
              <a:t> </a:t>
            </a:r>
            <a:r>
              <a:rPr lang="en-US" altLang="en-US" dirty="0" smtClean="0"/>
              <a:t>light.</a:t>
            </a:r>
            <a:endParaRPr lang="zh-CN" altLang="en-US" dirty="0"/>
          </a:p>
        </p:txBody>
      </p:sp>
      <p:cxnSp>
        <p:nvCxnSpPr>
          <p:cNvPr id="9" name="直接箭头连接符 8"/>
          <p:cNvCxnSpPr/>
          <p:nvPr/>
        </p:nvCxnSpPr>
        <p:spPr>
          <a:xfrm>
            <a:off x="6210596" y="1428736"/>
            <a:ext cx="648000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6282034" y="1857364"/>
            <a:ext cx="648000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6139158" y="2143116"/>
            <a:ext cx="648000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6210596" y="2428868"/>
            <a:ext cx="648000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2"/>
          <p:cNvCxnSpPr/>
          <p:nvPr/>
        </p:nvCxnSpPr>
        <p:spPr>
          <a:xfrm>
            <a:off x="6282034" y="2857496"/>
            <a:ext cx="648000" cy="14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4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98298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Introduction of monitoring screen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  <a:p>
            <a:pPr indent="-342900">
              <a:spcBef>
                <a:spcPct val="20000"/>
              </a:spcBef>
              <a:defRPr/>
            </a:pP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000240"/>
            <a:ext cx="6912768" cy="333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1285860"/>
            <a:ext cx="417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5</a:t>
            </a:r>
            <a:r>
              <a:rPr lang="en-US" altLang="en-US" dirty="0"/>
              <a:t>, </a:t>
            </a:r>
            <a:r>
              <a:rPr lang="en-US" altLang="en-US" dirty="0" smtClean="0"/>
              <a:t>sketch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back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monitoring screen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96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/>
          <p:cNvSpPr txBox="1">
            <a:spLocks/>
          </p:cNvSpPr>
          <p:nvPr/>
        </p:nvSpPr>
        <p:spPr>
          <a:xfrm>
            <a:off x="200720" y="90466"/>
            <a:ext cx="84606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I980-G10 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cs typeface="+mn-cs"/>
              </a:rPr>
              <a:t>F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ront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dirty="0">
                <a:latin typeface="微软雅黑"/>
                <a:ea typeface="微软雅黑"/>
                <a:cs typeface="微软雅黑"/>
                <a:sym typeface="Arial" pitchFamily="34" charset="0"/>
              </a:rPr>
              <a:t>Panel</a:t>
            </a:r>
          </a:p>
          <a:p>
            <a:pPr indent="-342900">
              <a:spcBef>
                <a:spcPct val="20000"/>
              </a:spcBef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0" name="Picture 2" descr="D:\曙光工作资料\2013年工作资料\机型资料\I980-G10\机器图片\正视图标号(屏灭）.jpg"/>
          <p:cNvPicPr>
            <a:picLocks noChangeAspect="1" noChangeArrowheads="1"/>
          </p:cNvPicPr>
          <p:nvPr/>
        </p:nvPicPr>
        <p:blipFill>
          <a:blip r:embed="rId3" cstate="print"/>
          <a:srcRect l="8984" t="8984" r="11914" b="12890"/>
          <a:stretch>
            <a:fillRect/>
          </a:stretch>
        </p:blipFill>
        <p:spPr bwMode="auto">
          <a:xfrm>
            <a:off x="1010029" y="1504936"/>
            <a:ext cx="5977801" cy="4428000"/>
          </a:xfrm>
          <a:prstGeom prst="rect">
            <a:avLst/>
          </a:prstGeom>
          <a:noFill/>
        </p:spPr>
      </p:pic>
      <p:grpSp>
        <p:nvGrpSpPr>
          <p:cNvPr id="21" name="组合 3"/>
          <p:cNvGrpSpPr/>
          <p:nvPr/>
        </p:nvGrpSpPr>
        <p:grpSpPr>
          <a:xfrm>
            <a:off x="1243022" y="1935150"/>
            <a:ext cx="8624878" cy="3000396"/>
            <a:chOff x="1285852" y="1357298"/>
            <a:chExt cx="8624878" cy="3000396"/>
          </a:xfrm>
        </p:grpSpPr>
        <p:grpSp>
          <p:nvGrpSpPr>
            <p:cNvPr id="22" name="组合 55"/>
            <p:cNvGrpSpPr/>
            <p:nvPr/>
          </p:nvGrpSpPr>
          <p:grpSpPr>
            <a:xfrm>
              <a:off x="1285852" y="1357298"/>
              <a:ext cx="8624878" cy="3000396"/>
              <a:chOff x="1285852" y="1357298"/>
              <a:chExt cx="8624878" cy="3000396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285852" y="1357298"/>
                <a:ext cx="5302910" cy="3000396"/>
              </a:xfrm>
              <a:prstGeom prst="rect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箭头连接符 10"/>
              <p:cNvCxnSpPr>
                <a:stCxn id="27" idx="3"/>
              </p:cNvCxnSpPr>
              <p:nvPr/>
            </p:nvCxnSpPr>
            <p:spPr>
              <a:xfrm>
                <a:off x="6588762" y="2857496"/>
                <a:ext cx="912196" cy="1588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11"/>
              <p:cNvSpPr txBox="1"/>
              <p:nvPr/>
            </p:nvSpPr>
            <p:spPr>
              <a:xfrm>
                <a:off x="7700930" y="2266452"/>
                <a:ext cx="2209800" cy="923330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Board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module</a:t>
                </a:r>
              </a:p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[</a:t>
                </a:r>
                <a:r>
                  <a:rPr lang="en-US" altLang="zh-CN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r>
                  <a:rPr lang="zh-CN" altLang="en-US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、</a:t>
                </a:r>
                <a:r>
                  <a:rPr lang="en-US" altLang="zh-CN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]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for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a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group</a:t>
                </a:r>
              </a:p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[</a:t>
                </a:r>
                <a:r>
                  <a:rPr lang="en-US" altLang="zh-CN" dirty="0" smtClean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</a:rPr>
                  <a:t>2</a:t>
                </a:r>
                <a:r>
                  <a:rPr lang="zh-CN" altLang="en-US" dirty="0" smtClean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</a:rPr>
                  <a:t>、</a:t>
                </a:r>
                <a:r>
                  <a:rPr lang="en-US" altLang="zh-CN" dirty="0" smtClean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</a:rPr>
                  <a:t>4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] for</a:t>
                </a:r>
                <a:r>
                  <a: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a</a:t>
                </a:r>
                <a:r>
                  <a: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group</a:t>
                </a:r>
                <a:r>
                  <a:rPr lang="en-US" altLang="zh-CN" dirty="0" smtClean="0"/>
                  <a:t> </a:t>
                </a:r>
                <a:endParaRPr lang="zh-CN" altLang="en-US" dirty="0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1332178" y="3643314"/>
              <a:ext cx="5184576" cy="642942"/>
            </a:xfrm>
            <a:prstGeom prst="rect">
              <a:avLst/>
            </a:prstGeom>
            <a:noFill/>
            <a:ln w="50800" cmpd="thinThick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357290" y="2143116"/>
              <a:ext cx="5143536" cy="642942"/>
            </a:xfrm>
            <a:prstGeom prst="rect">
              <a:avLst/>
            </a:prstGeom>
            <a:noFill/>
            <a:ln w="50800" cmpd="thinThick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357290" y="2857496"/>
              <a:ext cx="5143536" cy="642942"/>
            </a:xfrm>
            <a:prstGeom prst="rect">
              <a:avLst/>
            </a:prstGeom>
            <a:noFill/>
            <a:ln w="50800" cmpd="thinThick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332178" y="1428736"/>
              <a:ext cx="5184576" cy="642942"/>
            </a:xfrm>
            <a:prstGeom prst="rect">
              <a:avLst/>
            </a:prstGeom>
            <a:noFill/>
            <a:ln w="50800" cmpd="thinThick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</p:grpSp>
      <p:grpSp>
        <p:nvGrpSpPr>
          <p:cNvPr id="30" name="组合 12"/>
          <p:cNvGrpSpPr/>
          <p:nvPr/>
        </p:nvGrpSpPr>
        <p:grpSpPr>
          <a:xfrm>
            <a:off x="913930" y="4939316"/>
            <a:ext cx="3822474" cy="1687628"/>
            <a:chOff x="1357290" y="4546608"/>
            <a:chExt cx="3822474" cy="1687628"/>
          </a:xfrm>
        </p:grpSpPr>
        <p:sp>
          <p:nvSpPr>
            <p:cNvPr id="31" name="矩形 30"/>
            <p:cNvSpPr/>
            <p:nvPr/>
          </p:nvSpPr>
          <p:spPr>
            <a:xfrm>
              <a:off x="1357290" y="4546608"/>
              <a:ext cx="3357586" cy="9288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箭头连接符 14"/>
            <p:cNvCxnSpPr>
              <a:endCxn id="33" idx="0"/>
            </p:cNvCxnSpPr>
            <p:nvPr/>
          </p:nvCxnSpPr>
          <p:spPr>
            <a:xfrm>
              <a:off x="3130706" y="5514156"/>
              <a:ext cx="180905" cy="350748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5"/>
            <p:cNvSpPr txBox="1"/>
            <p:nvPr/>
          </p:nvSpPr>
          <p:spPr>
            <a:xfrm>
              <a:off x="1443457" y="5864904"/>
              <a:ext cx="3736307" cy="369332"/>
            </a:xfrm>
            <a:prstGeom prst="rect">
              <a:avLst/>
            </a:prstGeom>
            <a:noFill/>
            <a:ln w="57150" cmpd="thickThin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Disk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module(max)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:16</a:t>
              </a:r>
              <a:r>
                <a: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2.5’diskc</a:t>
              </a:r>
              <a:endPara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4" name="组合 22"/>
          <p:cNvGrpSpPr/>
          <p:nvPr/>
        </p:nvGrpSpPr>
        <p:grpSpPr>
          <a:xfrm>
            <a:off x="5268914" y="4875222"/>
            <a:ext cx="3320801" cy="1748314"/>
            <a:chOff x="4786314" y="4786322"/>
            <a:chExt cx="3320801" cy="1748314"/>
          </a:xfrm>
        </p:grpSpPr>
        <p:sp>
          <p:nvSpPr>
            <p:cNvPr id="35" name="左箭头 34"/>
            <p:cNvSpPr/>
            <p:nvPr/>
          </p:nvSpPr>
          <p:spPr>
            <a:xfrm>
              <a:off x="4832352" y="4949836"/>
              <a:ext cx="180000" cy="108000"/>
            </a:xfrm>
            <a:prstGeom prst="leftArrow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21"/>
            <p:cNvGrpSpPr/>
            <p:nvPr/>
          </p:nvGrpSpPr>
          <p:grpSpPr>
            <a:xfrm>
              <a:off x="4786314" y="4786322"/>
              <a:ext cx="3320801" cy="1748314"/>
              <a:chOff x="4786314" y="4786322"/>
              <a:chExt cx="3320801" cy="1748314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4786314" y="4786322"/>
                <a:ext cx="1928826" cy="1000238"/>
              </a:xfrm>
              <a:prstGeom prst="rect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8" name="直接箭头连接符 18"/>
              <p:cNvCxnSpPr/>
              <p:nvPr/>
            </p:nvCxnSpPr>
            <p:spPr>
              <a:xfrm>
                <a:off x="5788034" y="5786454"/>
                <a:ext cx="8102" cy="37885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19"/>
              <p:cNvSpPr txBox="1"/>
              <p:nvPr/>
            </p:nvSpPr>
            <p:spPr>
              <a:xfrm>
                <a:off x="5148064" y="6165304"/>
                <a:ext cx="2959051" cy="369332"/>
              </a:xfrm>
              <a:prstGeom prst="rect">
                <a:avLst/>
              </a:prstGeom>
              <a:noFill/>
              <a:ln w="57150" cmpd="thickThin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Touch Screen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Monitoring</a:t>
                </a:r>
                <a:endPara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pic>
        <p:nvPicPr>
          <p:cNvPr id="40" name="图片 39" descr="正视图标号(翻屏）副本.jpg"/>
          <p:cNvPicPr>
            <a:picLocks noChangeAspect="1"/>
          </p:cNvPicPr>
          <p:nvPr/>
        </p:nvPicPr>
        <p:blipFill>
          <a:blip r:embed="rId4" cstate="print"/>
          <a:srcRect l="6054" t="7031" r="8984" b="8984"/>
          <a:stretch>
            <a:fillRect/>
          </a:stretch>
        </p:blipFill>
        <p:spPr>
          <a:xfrm>
            <a:off x="797812" y="1412776"/>
            <a:ext cx="6438484" cy="4670567"/>
          </a:xfrm>
          <a:prstGeom prst="rect">
            <a:avLst/>
          </a:prstGeom>
        </p:spPr>
      </p:pic>
      <p:cxnSp>
        <p:nvCxnSpPr>
          <p:cNvPr id="41" name="直接箭头连接符 35"/>
          <p:cNvCxnSpPr>
            <a:stCxn id="40" idx="1"/>
          </p:cNvCxnSpPr>
          <p:nvPr/>
        </p:nvCxnSpPr>
        <p:spPr>
          <a:xfrm>
            <a:off x="797812" y="3748060"/>
            <a:ext cx="2875067" cy="231056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58"/>
          <p:cNvGrpSpPr/>
          <p:nvPr/>
        </p:nvGrpSpPr>
        <p:grpSpPr>
          <a:xfrm>
            <a:off x="5580110" y="4633958"/>
            <a:ext cx="4798584" cy="1200329"/>
            <a:chOff x="5691519" y="4143380"/>
            <a:chExt cx="4695248" cy="1200329"/>
          </a:xfrm>
        </p:grpSpPr>
        <p:cxnSp>
          <p:nvCxnSpPr>
            <p:cNvPr id="43" name="肘形连接符 42"/>
            <p:cNvCxnSpPr/>
            <p:nvPr/>
          </p:nvCxnSpPr>
          <p:spPr>
            <a:xfrm>
              <a:off x="5691519" y="4652966"/>
              <a:ext cx="1690976" cy="12700"/>
            </a:xfrm>
            <a:prstGeom prst="bentConnector3">
              <a:avLst>
                <a:gd name="adj1" fmla="val 1038"/>
              </a:avLst>
            </a:prstGeom>
            <a:ln w="34925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组合 57"/>
            <p:cNvGrpSpPr/>
            <p:nvPr/>
          </p:nvGrpSpPr>
          <p:grpSpPr>
            <a:xfrm>
              <a:off x="7458095" y="4143380"/>
              <a:ext cx="2928672" cy="1200329"/>
              <a:chOff x="7458097" y="4143380"/>
              <a:chExt cx="2928672" cy="1200329"/>
            </a:xfrm>
          </p:grpSpPr>
          <p:sp>
            <p:nvSpPr>
              <p:cNvPr id="45" name="TextBox 47"/>
              <p:cNvSpPr txBox="1"/>
              <p:nvPr/>
            </p:nvSpPr>
            <p:spPr>
              <a:xfrm>
                <a:off x="7458097" y="4143380"/>
                <a:ext cx="2928672" cy="1200329"/>
              </a:xfrm>
              <a:prstGeom prst="rect">
                <a:avLst/>
              </a:prstGeom>
              <a:noFill/>
              <a:ln w="57150" cmpd="thickThin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VGA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interface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USB</a:t>
                </a:r>
                <a:r>
                  <a: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interface</a:t>
                </a:r>
                <a:endPara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DVD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drive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tape machine(optional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）</a:t>
                </a:r>
                <a:endPara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6" name="TextBox 48"/>
              <p:cNvSpPr txBox="1"/>
              <p:nvPr/>
            </p:nvSpPr>
            <p:spPr>
              <a:xfrm>
                <a:off x="7475558" y="4400556"/>
                <a:ext cx="1192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TextBox 49"/>
              <p:cNvSpPr txBox="1"/>
              <p:nvPr/>
            </p:nvSpPr>
            <p:spPr>
              <a:xfrm>
                <a:off x="7500958" y="4641856"/>
                <a:ext cx="1192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71"/>
          <p:cNvGrpSpPr/>
          <p:nvPr/>
        </p:nvGrpSpPr>
        <p:grpSpPr>
          <a:xfrm>
            <a:off x="4927724" y="688752"/>
            <a:ext cx="4355976" cy="3672408"/>
            <a:chOff x="4788024" y="1052736"/>
            <a:chExt cx="4355976" cy="3672408"/>
          </a:xfrm>
        </p:grpSpPr>
        <p:pic>
          <p:nvPicPr>
            <p:cNvPr id="49" name="图片 48" descr="液晶屏2.png"/>
            <p:cNvPicPr>
              <a:picLocks noChangeAspect="1"/>
            </p:cNvPicPr>
            <p:nvPr/>
          </p:nvPicPr>
          <p:blipFill>
            <a:blip r:embed="rId5" cstate="print"/>
            <a:srcRect r="57813" b="63889"/>
            <a:stretch>
              <a:fillRect/>
            </a:stretch>
          </p:blipFill>
          <p:spPr>
            <a:xfrm>
              <a:off x="5039544" y="1052736"/>
              <a:ext cx="4104456" cy="2088232"/>
            </a:xfrm>
            <a:prstGeom prst="rect">
              <a:avLst/>
            </a:prstGeom>
          </p:spPr>
        </p:pic>
        <p:cxnSp>
          <p:nvCxnSpPr>
            <p:cNvPr id="50" name="直接连接符 68"/>
            <p:cNvCxnSpPr/>
            <p:nvPr/>
          </p:nvCxnSpPr>
          <p:spPr>
            <a:xfrm flipV="1">
              <a:off x="4788024" y="3212976"/>
              <a:ext cx="216024" cy="15121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69"/>
            <p:cNvCxnSpPr/>
            <p:nvPr/>
          </p:nvCxnSpPr>
          <p:spPr>
            <a:xfrm flipV="1">
              <a:off x="6732240" y="3140968"/>
              <a:ext cx="2411760" cy="15841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019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188640"/>
            <a:ext cx="98298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Introduction of 10-gigabit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  <a:p>
            <a:pPr indent="-342900">
              <a:spcBef>
                <a:spcPct val="20000"/>
              </a:spcBef>
              <a:defRPr/>
            </a:pP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" name="图片 8" descr="万兆模块正视图.wm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576" y="1601505"/>
            <a:ext cx="7632848" cy="2088232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611560" y="105273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,</a:t>
            </a:r>
            <a:r>
              <a:rPr lang="en-US" altLang="zh-CN" dirty="0" smtClean="0"/>
              <a:t>interface</a:t>
            </a:r>
            <a:r>
              <a:rPr lang="zh-CN" altLang="en-US" dirty="0" smtClean="0"/>
              <a:t>, </a:t>
            </a:r>
            <a:r>
              <a:rPr lang="en-US" altLang="zh-CN" dirty="0" smtClean="0"/>
              <a:t>button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indicator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light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107768"/>
              </p:ext>
            </p:extLst>
          </p:nvPr>
        </p:nvGraphicFramePr>
        <p:xfrm>
          <a:off x="827584" y="3789040"/>
          <a:ext cx="5179516" cy="2906935"/>
        </p:xfrm>
        <a:graphic>
          <a:graphicData uri="http://schemas.openxmlformats.org/drawingml/2006/table">
            <a:tbl>
              <a:tblPr/>
              <a:tblGrid>
                <a:gridCol w="594816"/>
                <a:gridCol w="4584700"/>
              </a:tblGrid>
              <a:tr h="590963">
                <a:tc>
                  <a:txBody>
                    <a:bodyPr/>
                    <a:lstStyle/>
                    <a:p>
                      <a:pPr indent="1587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宋体" pitchFamily="2" charset="-122"/>
                          <a:ea typeface="宋体" pitchFamily="2" charset="-122"/>
                          <a:cs typeface="宋体"/>
                        </a:rPr>
                        <a:t>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Hot-plug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button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（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hot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-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plug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progress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is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the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same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with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IOE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module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）</a:t>
                      </a:r>
                      <a:endParaRPr lang="zh-CN" sz="1600" kern="100" dirty="0">
                        <a:latin typeface="宋体" pitchFamily="2" charset="-122"/>
                        <a:ea typeface="宋体" pitchFamily="2" charset="-122"/>
                        <a:cs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444">
                <a:tc>
                  <a:txBody>
                    <a:bodyPr/>
                    <a:lstStyle/>
                    <a:p>
                      <a:pPr indent="1587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宋体" pitchFamily="2" charset="-122"/>
                          <a:ea typeface="宋体" pitchFamily="2" charset="-122"/>
                          <a:cs typeface="宋体"/>
                        </a:rPr>
                        <a:t>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Alarm indicator 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（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red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）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/>
                      </a:r>
                      <a:b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</a:b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on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module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is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abnormal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/>
                      </a:r>
                      <a:b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</a:b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off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module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is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normal</a:t>
                      </a:r>
                      <a:endParaRPr lang="zh-CN" sz="1600" kern="100" dirty="0">
                        <a:latin typeface="宋体" pitchFamily="2" charset="-122"/>
                        <a:ea typeface="宋体" pitchFamily="2" charset="-122"/>
                        <a:cs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444">
                <a:tc>
                  <a:txBody>
                    <a:bodyPr/>
                    <a:lstStyle/>
                    <a:p>
                      <a:pPr indent="1587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宋体" pitchFamily="2" charset="-122"/>
                          <a:ea typeface="宋体" pitchFamily="2" charset="-122"/>
                          <a:cs typeface="宋体"/>
                        </a:rPr>
                        <a:t>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Hot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-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plug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bicolor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lights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/>
                      </a:r>
                      <a:b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</a:b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green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light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on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on</a:t>
                      </a:r>
                      <a:r>
                        <a:rPr lang="zh-CN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module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is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at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work</a:t>
                      </a:r>
                      <a:endParaRPr lang="zh-CN" altLang="zh-CN" sz="1600" kern="100" dirty="0" smtClean="0">
                        <a:latin typeface="宋体" pitchFamily="2" charset="-122"/>
                        <a:ea typeface="宋体" pitchFamily="2" charset="-122"/>
                        <a:cs typeface="宋体"/>
                      </a:endParaRPr>
                    </a:p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green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light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off</a:t>
                      </a:r>
                      <a:r>
                        <a:rPr lang="zh-CN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module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is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not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at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work</a:t>
                      </a:r>
                      <a:endParaRPr lang="zh-CN" sz="1600" kern="100" dirty="0">
                        <a:latin typeface="宋体" pitchFamily="2" charset="-122"/>
                        <a:ea typeface="宋体" pitchFamily="2" charset="-122"/>
                        <a:cs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084">
                <a:tc>
                  <a:txBody>
                    <a:bodyPr/>
                    <a:lstStyle/>
                    <a:p>
                      <a:pPr indent="1587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宋体" pitchFamily="2" charset="-122"/>
                          <a:ea typeface="宋体" pitchFamily="2" charset="-122"/>
                          <a:cs typeface="宋体"/>
                        </a:rPr>
                        <a:t>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10-gigabit interface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#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1</a:t>
                      </a:r>
                      <a:endParaRPr lang="zh-CN" sz="1600" kern="100" dirty="0">
                        <a:latin typeface="宋体" pitchFamily="2" charset="-122"/>
                        <a:ea typeface="宋体" pitchFamily="2" charset="-122"/>
                        <a:cs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12393"/>
              </p:ext>
            </p:extLst>
          </p:nvPr>
        </p:nvGraphicFramePr>
        <p:xfrm>
          <a:off x="6312148" y="3816770"/>
          <a:ext cx="5409952" cy="2952330"/>
        </p:xfrm>
        <a:graphic>
          <a:graphicData uri="http://schemas.openxmlformats.org/drawingml/2006/table">
            <a:tbl>
              <a:tblPr/>
              <a:tblGrid>
                <a:gridCol w="660152"/>
                <a:gridCol w="4749800"/>
              </a:tblGrid>
              <a:tr h="551566">
                <a:tc>
                  <a:txBody>
                    <a:bodyPr/>
                    <a:lstStyle/>
                    <a:p>
                      <a:pPr indent="1587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latin typeface="宋体" pitchFamily="2" charset="-122"/>
                          <a:ea typeface="宋体" pitchFamily="2" charset="-122"/>
                          <a:cs typeface="宋体"/>
                        </a:rPr>
                        <a:t>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10-gigabit interface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#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2</a:t>
                      </a:r>
                      <a:endParaRPr lang="zh-CN" sz="1600" kern="100" dirty="0">
                        <a:latin typeface="宋体" pitchFamily="2" charset="-122"/>
                        <a:ea typeface="宋体" pitchFamily="2" charset="-122"/>
                        <a:cs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382">
                <a:tc>
                  <a:txBody>
                    <a:bodyPr/>
                    <a:lstStyle/>
                    <a:p>
                      <a:pPr indent="1587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宋体" pitchFamily="2" charset="-122"/>
                          <a:ea typeface="宋体" pitchFamily="2" charset="-122"/>
                          <a:cs typeface="宋体"/>
                        </a:rPr>
                        <a:t>5、8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ACT/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LNK indicator light</a:t>
                      </a:r>
                    </a:p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off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non-connection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/>
                      </a:r>
                      <a:b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</a:b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green light always on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connected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/>
                      </a:r>
                      <a:b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</a:b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green light flashing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data transmission</a:t>
                      </a:r>
                      <a:endParaRPr lang="zh-CN" sz="1600" kern="100" dirty="0">
                        <a:latin typeface="宋体" pitchFamily="2" charset="-122"/>
                        <a:ea typeface="宋体" pitchFamily="2" charset="-122"/>
                        <a:cs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382">
                <a:tc>
                  <a:txBody>
                    <a:bodyPr/>
                    <a:lstStyle/>
                    <a:p>
                      <a:pPr indent="15875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latin typeface="宋体" pitchFamily="2" charset="-122"/>
                          <a:ea typeface="宋体" pitchFamily="2" charset="-122"/>
                          <a:cs typeface="宋体"/>
                        </a:rPr>
                        <a:t>6、9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Speed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indicator</a:t>
                      </a:r>
                      <a:r>
                        <a:rPr lang="zh-CN" alt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 </a:t>
                      </a:r>
                      <a:r>
                        <a:rPr lang="en-US" alt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lights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/>
                      </a:r>
                      <a:b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</a:b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off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10/100Mbps</a:t>
                      </a:r>
                      <a:b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</a:b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green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1000Mbps</a:t>
                      </a:r>
                      <a:b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</a:b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yellow</a:t>
                      </a:r>
                      <a:r>
                        <a:rPr lang="zh-CN" sz="1600" kern="1200" dirty="0" smtClean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：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宋体" pitchFamily="2" charset="-122"/>
                          <a:ea typeface="宋体" pitchFamily="2" charset="-122"/>
                          <a:cs typeface="Arial"/>
                        </a:rPr>
                        <a:t>10Gbps</a:t>
                      </a:r>
                      <a:endParaRPr lang="zh-CN" sz="1600" kern="100" dirty="0">
                        <a:latin typeface="宋体" pitchFamily="2" charset="-122"/>
                        <a:ea typeface="宋体" pitchFamily="2" charset="-122"/>
                        <a:cs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4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0" y="188640"/>
            <a:ext cx="12420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Introduction of power module—indicator light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  <a:p>
            <a:pPr indent="-342900">
              <a:spcBef>
                <a:spcPct val="20000"/>
              </a:spcBef>
              <a:defRPr/>
            </a:pP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" name="图片 8" descr="电源正视图.wmf"/>
          <p:cNvPicPr/>
          <p:nvPr/>
        </p:nvPicPr>
        <p:blipFill>
          <a:blip r:embed="rId3" cstate="print"/>
          <a:srcRect t="56764"/>
          <a:stretch>
            <a:fillRect/>
          </a:stretch>
        </p:blipFill>
        <p:spPr>
          <a:xfrm>
            <a:off x="971600" y="1691664"/>
            <a:ext cx="3335905" cy="3143588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683568" y="11967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, </a:t>
            </a:r>
            <a:r>
              <a:rPr lang="en-US" altLang="zh-CN" dirty="0"/>
              <a:t>I</a:t>
            </a:r>
            <a:r>
              <a:rPr lang="en-US" altLang="zh-CN" dirty="0" smtClean="0"/>
              <a:t>ntroduction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zh-CN" dirty="0"/>
              <a:t> </a:t>
            </a:r>
            <a:r>
              <a:rPr lang="en-US" altLang="zh-CN" dirty="0" smtClean="0"/>
              <a:t>indicator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light</a:t>
            </a:r>
            <a:endParaRPr lang="zh-CN" altLang="en-US" dirty="0"/>
          </a:p>
        </p:txBody>
      </p:sp>
      <p:sp>
        <p:nvSpPr>
          <p:cNvPr id="11" name="TextBox 5"/>
          <p:cNvSpPr txBox="1"/>
          <p:nvPr/>
        </p:nvSpPr>
        <p:spPr>
          <a:xfrm>
            <a:off x="127000" y="4699000"/>
            <a:ext cx="4038600" cy="338554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Power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state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light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2310036" y="4857670"/>
            <a:ext cx="2782664" cy="338554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Power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failure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light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74039"/>
              </p:ext>
            </p:extLst>
          </p:nvPr>
        </p:nvGraphicFramePr>
        <p:xfrm>
          <a:off x="4470400" y="1700809"/>
          <a:ext cx="7581899" cy="4202773"/>
        </p:xfrm>
        <a:graphic>
          <a:graphicData uri="http://schemas.openxmlformats.org/drawingml/2006/table">
            <a:tbl>
              <a:tblPr/>
              <a:tblGrid>
                <a:gridCol w="1779059"/>
                <a:gridCol w="2056341"/>
                <a:gridCol w="3746499"/>
              </a:tblGrid>
              <a:tr h="978891">
                <a:tc>
                  <a:txBody>
                    <a:bodyPr/>
                    <a:lstStyle/>
                    <a:p>
                      <a:pPr indent="1841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Power state light</a:t>
                      </a:r>
                    </a:p>
                    <a:p>
                      <a:pPr indent="1841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(</a:t>
                      </a:r>
                      <a:r>
                        <a:rPr lang="en-US" alt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green</a:t>
                      </a:r>
                      <a:r>
                        <a:rPr 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)</a:t>
                      </a:r>
                      <a:endParaRPr lang="zh-CN" sz="1600" b="1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Power failure</a:t>
                      </a:r>
                      <a:r>
                        <a:rPr lang="zh-CN" altLang="en-US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light</a:t>
                      </a:r>
                    </a:p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(</a:t>
                      </a:r>
                      <a:r>
                        <a:rPr lang="en-US" alt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amber</a:t>
                      </a:r>
                      <a:r>
                        <a:rPr 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)</a:t>
                      </a:r>
                      <a:endParaRPr lang="zh-CN" sz="1600" b="1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41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State</a:t>
                      </a:r>
                      <a:r>
                        <a:rPr lang="zh-CN" altLang="en-US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1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descriptions</a:t>
                      </a:r>
                      <a:endParaRPr lang="zh-CN" sz="1600" b="1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2192"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off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off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Power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module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is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not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connected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with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AC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power.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192"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flashing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off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5875" algn="just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Power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module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connected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with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AC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power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but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doesn’t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work.</a:t>
                      </a:r>
                      <a:endParaRPr lang="zh-CN" altLang="zh-CN" sz="1600" b="0" kern="100" dirty="0" smtClean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166"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Always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on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Off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Power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module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is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working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normally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. 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166"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off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On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875" algn="just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Power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module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has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trouble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in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working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. </a:t>
                      </a:r>
                      <a:endParaRPr lang="zh-CN" alt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166"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Always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on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Flashing</a:t>
                      </a:r>
                      <a:r>
                        <a:rPr lang="zh-CN" altLang="en-US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 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5875" algn="just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 smtClean="0">
                          <a:latin typeface="宋体 (正文)"/>
                          <a:ea typeface="宋体" pitchFamily="2" charset="-122"/>
                          <a:cs typeface="Times New Roman"/>
                        </a:rPr>
                        <a:t>Over Current Protection</a:t>
                      </a:r>
                      <a:endParaRPr lang="zh-CN" sz="1600" b="0" kern="100" dirty="0">
                        <a:latin typeface="宋体 (正文)"/>
                        <a:ea typeface="宋体" pitchFamily="2" charset="-122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3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0" y="188640"/>
            <a:ext cx="12420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Introduction of power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  <a:p>
            <a:pPr indent="-342900">
              <a:spcBef>
                <a:spcPct val="20000"/>
              </a:spcBef>
              <a:defRPr/>
            </a:pP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TextBox 4"/>
          <p:cNvSpPr txBox="1"/>
          <p:nvPr/>
        </p:nvSpPr>
        <p:spPr>
          <a:xfrm>
            <a:off x="683568" y="11967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,</a:t>
            </a:r>
            <a:r>
              <a:rPr lang="en-US" altLang="zh-CN" dirty="0" smtClean="0"/>
              <a:t>installing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order</a:t>
            </a:r>
            <a:endParaRPr lang="zh-CN" altLang="en-US" dirty="0"/>
          </a:p>
        </p:txBody>
      </p:sp>
      <p:sp>
        <p:nvSpPr>
          <p:cNvPr id="17" name="TextBox 9"/>
          <p:cNvSpPr txBox="1"/>
          <p:nvPr/>
        </p:nvSpPr>
        <p:spPr>
          <a:xfrm>
            <a:off x="1115616" y="1647557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</a:t>
            </a:r>
            <a:r>
              <a:rPr lang="en-US" altLang="zh-CN" dirty="0" smtClean="0"/>
              <a:t>laces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totally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they</a:t>
            </a:r>
            <a:r>
              <a:rPr lang="zh-CN" altLang="en-US" dirty="0" smtClean="0"/>
              <a:t> 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anyway.</a:t>
            </a:r>
            <a:r>
              <a:rPr lang="zh-CN" altLang="en-US" dirty="0" smtClean="0"/>
              <a:t> </a:t>
            </a:r>
            <a:r>
              <a:rPr lang="en-US" altLang="zh-CN" dirty="0" smtClean="0"/>
              <a:t>But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considering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beauty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style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unified,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/>
              <a:t>order of priority </a:t>
            </a:r>
            <a:r>
              <a:rPr lang="en-US" altLang="zh-CN" dirty="0" smtClean="0"/>
              <a:t>is:</a:t>
            </a:r>
            <a:r>
              <a:rPr lang="zh-CN" altLang="en-US" dirty="0"/>
              <a:t> </a:t>
            </a:r>
            <a:r>
              <a:rPr lang="en-US" altLang="zh-CN" dirty="0" smtClean="0"/>
              <a:t>PSU1&gt;PSU4&gt;PSU2&gt;PSU3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18" name="Picture 2" descr="D:\曙光工作资料\2013年工作资料\机型资料\I980-G10\机器图片\产品后视图副本副本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643182"/>
            <a:ext cx="5599479" cy="4079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1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0" y="188640"/>
            <a:ext cx="12420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Introduction of fan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  <a:p>
            <a:pPr indent="-342900">
              <a:spcBef>
                <a:spcPct val="20000"/>
              </a:spcBef>
              <a:defRPr/>
            </a:pP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5" name="图片 14" descr="风扇111.jpg"/>
          <p:cNvPicPr/>
          <p:nvPr/>
        </p:nvPicPr>
        <p:blipFill>
          <a:blip r:embed="rId3" cstate="print"/>
          <a:srcRect r="15069" b="3415"/>
          <a:stretch>
            <a:fillRect/>
          </a:stretch>
        </p:blipFill>
        <p:spPr>
          <a:xfrm>
            <a:off x="1187624" y="1916832"/>
            <a:ext cx="3600400" cy="3240360"/>
          </a:xfrm>
          <a:prstGeom prst="rect">
            <a:avLst/>
          </a:prstGeom>
        </p:spPr>
      </p:pic>
      <p:sp>
        <p:nvSpPr>
          <p:cNvPr id="19" name="TextBox 4"/>
          <p:cNvSpPr txBox="1"/>
          <p:nvPr/>
        </p:nvSpPr>
        <p:spPr>
          <a:xfrm>
            <a:off x="683568" y="11967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, </a:t>
            </a:r>
            <a:r>
              <a:rPr lang="en-US" altLang="zh-CN" dirty="0" smtClean="0"/>
              <a:t>introduction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indicator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light</a:t>
            </a:r>
            <a:endParaRPr lang="zh-CN" altLang="en-US" dirty="0"/>
          </a:p>
        </p:txBody>
      </p:sp>
      <p:cxnSp>
        <p:nvCxnSpPr>
          <p:cNvPr id="20" name="直接箭头连接符 6"/>
          <p:cNvCxnSpPr/>
          <p:nvPr/>
        </p:nvCxnSpPr>
        <p:spPr>
          <a:xfrm flipV="1">
            <a:off x="4716016" y="3535562"/>
            <a:ext cx="648072" cy="1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9"/>
          <p:cNvSpPr txBox="1"/>
          <p:nvPr/>
        </p:nvSpPr>
        <p:spPr>
          <a:xfrm>
            <a:off x="5364088" y="2996952"/>
            <a:ext cx="5062612" cy="1077218"/>
          </a:xfrm>
          <a:prstGeom prst="rect">
            <a:avLst/>
          </a:prstGeom>
          <a:noFill/>
          <a:ln w="15875" cmpd="thickThin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Fan</a:t>
            </a:r>
            <a:r>
              <a:rPr lang="zh-CN" altLang="en-US" sz="1600" dirty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state</a:t>
            </a:r>
            <a:r>
              <a:rPr lang="zh-CN" altLang="en-US" sz="1600" dirty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indicator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light</a:t>
            </a:r>
          </a:p>
          <a:p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off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：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fans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are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not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working</a:t>
            </a:r>
          </a:p>
          <a:p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Green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light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on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：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fan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working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state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is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normal</a:t>
            </a:r>
          </a:p>
          <a:p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Red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light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on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：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fan</a:t>
            </a:r>
            <a:r>
              <a:rPr lang="zh-CN" altLang="en-US" sz="1600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>
                <a:latin typeface="宋体" pitchFamily="2" charset="-122"/>
                <a:ea typeface="宋体" pitchFamily="2" charset="-122"/>
              </a:rPr>
              <a:t>working</a:t>
            </a:r>
            <a:r>
              <a:rPr lang="zh-CN" altLang="en-US" sz="1600" dirty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>
                <a:latin typeface="宋体" pitchFamily="2" charset="-122"/>
                <a:ea typeface="宋体" pitchFamily="2" charset="-122"/>
              </a:rPr>
              <a:t>state</a:t>
            </a:r>
            <a:r>
              <a:rPr lang="zh-CN" altLang="en-US" sz="1600" dirty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>
                <a:latin typeface="宋体" pitchFamily="2" charset="-122"/>
                <a:ea typeface="宋体" pitchFamily="2" charset="-122"/>
              </a:rPr>
              <a:t>is</a:t>
            </a:r>
            <a:r>
              <a:rPr lang="zh-CN" altLang="en-US" sz="1600" dirty="0"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1600" dirty="0" smtClean="0">
                <a:latin typeface="宋体" pitchFamily="2" charset="-122"/>
                <a:ea typeface="宋体" pitchFamily="2" charset="-122"/>
              </a:rPr>
              <a:t>abnormal</a:t>
            </a:r>
            <a:endParaRPr lang="en-US" altLang="zh-CN" sz="1600" dirty="0"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85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0" y="188640"/>
            <a:ext cx="12420600" cy="563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Introduction of storage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front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panel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  <a:p>
            <a:pPr indent="-342900">
              <a:spcBef>
                <a:spcPct val="20000"/>
              </a:spcBef>
              <a:defRPr/>
            </a:pP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" name="直线连接符 2"/>
          <p:cNvCxnSpPr/>
          <p:nvPr/>
        </p:nvCxnSpPr>
        <p:spPr>
          <a:xfrm flipV="1">
            <a:off x="0" y="812800"/>
            <a:ext cx="12192000" cy="1270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TextBox 4"/>
          <p:cNvSpPr txBox="1"/>
          <p:nvPr/>
        </p:nvSpPr>
        <p:spPr>
          <a:xfrm>
            <a:off x="683568" y="1130925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, </a:t>
            </a:r>
            <a:r>
              <a:rPr lang="en-US" altLang="zh-CN" dirty="0" smtClean="0"/>
              <a:t>location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description</a:t>
            </a:r>
            <a:r>
              <a:rPr lang="zh-CN" altLang="en-US" dirty="0" smtClean="0"/>
              <a:t>：</a:t>
            </a:r>
            <a:r>
              <a:rPr lang="en-US" altLang="zh-CN" dirty="0" smtClean="0"/>
              <a:t>as the right picture shows: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boxes;</a:t>
            </a:r>
            <a:r>
              <a:rPr lang="zh-CN" altLang="en-US" dirty="0" smtClean="0"/>
              <a:t> </a:t>
            </a:r>
            <a:r>
              <a:rPr lang="en-US" altLang="zh-CN" dirty="0" smtClean="0"/>
              <a:t>after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removing </a:t>
            </a:r>
            <a:r>
              <a:rPr lang="en-US" altLang="zh-CN" dirty="0"/>
              <a:t>the </a:t>
            </a:r>
            <a:r>
              <a:rPr lang="en-US" altLang="zh-CN" dirty="0" smtClean="0"/>
              <a:t>screws</a:t>
            </a:r>
            <a:r>
              <a:rPr lang="zh-CN" altLang="en-US" dirty="0" smtClean="0"/>
              <a:t>,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extracted.</a:t>
            </a:r>
            <a:endParaRPr lang="zh-CN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24744"/>
            <a:ext cx="3286920" cy="239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圆角矩形 11"/>
          <p:cNvSpPr/>
          <p:nvPr/>
        </p:nvSpPr>
        <p:spPr>
          <a:xfrm>
            <a:off x="5220072" y="2852936"/>
            <a:ext cx="3312368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0"/>
          <p:cNvSpPr txBox="1"/>
          <p:nvPr/>
        </p:nvSpPr>
        <p:spPr>
          <a:xfrm>
            <a:off x="5580112" y="4509120"/>
            <a:ext cx="5481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inside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description</a:t>
            </a:r>
            <a:r>
              <a:rPr lang="zh-CN" altLang="en-US" dirty="0" smtClean="0"/>
              <a:t>：</a:t>
            </a:r>
            <a:r>
              <a:rPr lang="en-US" altLang="zh-CN" dirty="0" smtClean="0"/>
              <a:t>there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board,</a:t>
            </a:r>
            <a:r>
              <a:rPr lang="zh-CN" altLang="en-US" dirty="0" smtClean="0"/>
              <a:t> </a:t>
            </a:r>
            <a:r>
              <a:rPr lang="en-US" altLang="zh-CN" dirty="0" smtClean="0"/>
              <a:t>Riser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card,</a:t>
            </a:r>
            <a:r>
              <a:rPr lang="zh-CN" altLang="en-US" dirty="0" smtClean="0"/>
              <a:t> </a:t>
            </a:r>
            <a:r>
              <a:rPr lang="en-US" altLang="zh-CN" dirty="0" smtClean="0"/>
              <a:t>RSID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card,</a:t>
            </a:r>
            <a:r>
              <a:rPr lang="zh-CN" altLang="en-US" dirty="0" smtClean="0"/>
              <a:t> </a:t>
            </a:r>
            <a:r>
              <a:rPr lang="en-US" altLang="zh-CN" dirty="0" smtClean="0"/>
              <a:t>drive</a:t>
            </a:r>
            <a:r>
              <a:rPr lang="zh-CN" altLang="en-US" dirty="0" smtClean="0"/>
              <a:t>,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board,</a:t>
            </a:r>
            <a:r>
              <a:rPr lang="zh-CN" altLang="en-US" dirty="0" smtClean="0"/>
              <a:t> </a:t>
            </a:r>
            <a:r>
              <a:rPr lang="en-US" altLang="zh-CN" dirty="0" smtClean="0"/>
              <a:t>tape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/>
              <a:t>w</a:t>
            </a:r>
            <a:r>
              <a:rPr lang="en-US" altLang="zh-CN" dirty="0" smtClean="0"/>
              <a:t>ire </a:t>
            </a:r>
            <a:r>
              <a:rPr lang="en-US" altLang="zh-CN" dirty="0"/>
              <a:t>m</a:t>
            </a:r>
            <a:r>
              <a:rPr lang="en-US" altLang="zh-CN" dirty="0" smtClean="0"/>
              <a:t>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storage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panel.</a:t>
            </a:r>
            <a:endParaRPr lang="zh-CN" altLang="en-US" dirty="0"/>
          </a:p>
        </p:txBody>
      </p:sp>
      <p:pic>
        <p:nvPicPr>
          <p:cNvPr id="16" name="图片 15" descr="挡风罩.jpg"/>
          <p:cNvPicPr/>
          <p:nvPr/>
        </p:nvPicPr>
        <p:blipFill>
          <a:blip r:embed="rId4" cstate="print"/>
          <a:srcRect l="7945" t="10602" r="3756" b="4819"/>
          <a:stretch>
            <a:fillRect/>
          </a:stretch>
        </p:blipFill>
        <p:spPr>
          <a:xfrm>
            <a:off x="683569" y="2924944"/>
            <a:ext cx="4392488" cy="3168352"/>
          </a:xfrm>
          <a:prstGeom prst="rect">
            <a:avLst/>
          </a:prstGeom>
        </p:spPr>
      </p:pic>
      <p:sp>
        <p:nvSpPr>
          <p:cNvPr id="17" name="TextBox 12"/>
          <p:cNvSpPr txBox="1"/>
          <p:nvPr/>
        </p:nvSpPr>
        <p:spPr>
          <a:xfrm>
            <a:off x="1475656" y="42930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Wire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slot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2782833" y="3356992"/>
            <a:ext cx="738664" cy="936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RAID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card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14"/>
          <p:cNvSpPr txBox="1"/>
          <p:nvPr/>
        </p:nvSpPr>
        <p:spPr>
          <a:xfrm>
            <a:off x="3790945" y="3140968"/>
            <a:ext cx="738664" cy="936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Monitoring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board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23" name="直接连接符 15"/>
          <p:cNvCxnSpPr/>
          <p:nvPr/>
        </p:nvCxnSpPr>
        <p:spPr>
          <a:xfrm flipV="1">
            <a:off x="3779912" y="2708920"/>
            <a:ext cx="0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6"/>
          <p:cNvSpPr txBox="1"/>
          <p:nvPr/>
        </p:nvSpPr>
        <p:spPr>
          <a:xfrm>
            <a:off x="3347864" y="2348880"/>
            <a:ext cx="147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Riser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card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3779912" y="49411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tape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26" name="直接连接符 18"/>
          <p:cNvCxnSpPr>
            <a:endCxn id="27" idx="1"/>
          </p:cNvCxnSpPr>
          <p:nvPr/>
        </p:nvCxnSpPr>
        <p:spPr>
          <a:xfrm flipV="1">
            <a:off x="4139952" y="5413866"/>
            <a:ext cx="360040" cy="2473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9"/>
          <p:cNvSpPr txBox="1"/>
          <p:nvPr/>
        </p:nvSpPr>
        <p:spPr>
          <a:xfrm>
            <a:off x="4499992" y="522920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drive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7" grpId="0"/>
      <p:bldP spid="18" grpId="0"/>
      <p:bldP spid="22" grpId="0"/>
      <p:bldP spid="24" grpId="0"/>
      <p:bldP spid="25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en-US" altLang="zh-CN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1309831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chemeClr val="bg1">
                <a:lumMod val="50000"/>
              </a:schemeClr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 overview of I980-G10 server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31963" y="23660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en-US" sz="2400" dirty="0"/>
            </a:p>
            <a:p>
              <a:endParaRPr lang="zh-CN" altLang="zh-CN" sz="24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Introduce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every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module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I980-G10 server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endParaRPr lang="zh-CN" altLang="en-US" sz="2400" dirty="0"/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FF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376447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Introduce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management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module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I980-G10 server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78480"/>
            <a:ext cx="9121673" cy="1023102"/>
            <a:chOff x="0" y="0"/>
            <a:chExt cx="7287686" cy="766993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62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Structure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installation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 I980-G10 server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52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3" name="TextBox 4"/>
          <p:cNvSpPr txBox="1"/>
          <p:nvPr/>
        </p:nvSpPr>
        <p:spPr>
          <a:xfrm>
            <a:off x="247328" y="768236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Introduction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I980-G10 BMC Sensor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675295"/>
              </p:ext>
            </p:extLst>
          </p:nvPr>
        </p:nvGraphicFramePr>
        <p:xfrm>
          <a:off x="127000" y="1363686"/>
          <a:ext cx="11899900" cy="5494314"/>
        </p:xfrm>
        <a:graphic>
          <a:graphicData uri="http://schemas.openxmlformats.org/drawingml/2006/table">
            <a:tbl>
              <a:tblPr/>
              <a:tblGrid>
                <a:gridCol w="1615882"/>
                <a:gridCol w="1540724"/>
                <a:gridCol w="2267244"/>
                <a:gridCol w="300629"/>
                <a:gridCol w="1640934"/>
                <a:gridCol w="1540724"/>
                <a:gridCol w="2993763"/>
              </a:tblGrid>
              <a:tr h="24778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classification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sensor name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description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1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classification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sensor name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description</a:t>
                      </a:r>
                      <a:endParaRPr lang="zh-CN" altLang="en-US" sz="1400" b="1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82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Computing</a:t>
                      </a:r>
                      <a:r>
                        <a:rPr lang="zh-CN" alt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module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Sensor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CM1 Temp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1#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mainboard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temperature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of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computing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module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Management module</a:t>
                      </a:r>
                    </a:p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Sensor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PCH Temp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management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module temperature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CM1 CPU0 Temp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CPU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temperature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Onboard NIC Temp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Temperature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of Onboard NIC 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CM1 CPU1 Temp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BMC Temp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BMC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temperature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CM1 Outlet Temp1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Outlet temperature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PCH 1.1V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Voltage of management</a:t>
                      </a: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module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CM1 Outlet Temp2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PCH 1.5V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CM1 CPU0 MEM VR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Memory voltage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12V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CM1 CPU1 MEM VR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5V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CM1 CPU0 Vcore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CPU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voltage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3.3V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CM1 CPU1 Vcore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宋体"/>
                        </a:rPr>
                        <a:t>Vbat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424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CM1 CPU0 VCCIO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IOE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module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Sensor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IOE1~8 Temp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Temperature of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IOE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module 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CM1 CPU1 VCCIO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0981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Power</a:t>
                      </a:r>
                      <a:r>
                        <a:rPr lang="zh-CN" alt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module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Sensor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PSU1_Vin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Input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voltage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Fan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module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Sensor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FanMoudle1~8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Fan module is working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82">
                <a:tc v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zh-CN" altLang="en-US" sz="14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Fan1~8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Fan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rate 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PSU1_Iin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Input current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Disk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Sensor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HDD0~15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Disk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is working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PSU1_Pin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input power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PSU1_Fan1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Fan rate of power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module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5" gridSpan="3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Description</a:t>
                      </a:r>
                      <a:endParaRPr lang="zh-CN" altLang="en-US" sz="1400" b="1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  <a:p>
                      <a:pPr algn="l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：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there are four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computing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modules and four power modules. Each  module has a same set of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Sensor.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PSU1_Fan2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PSU1_Temp1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power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module temperature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PSU1_Temp2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778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PSU1_Vout</a:t>
                      </a: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Out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put 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voltage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8135" marR="8135" marT="81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4"/>
          <p:cNvSpPr txBox="1"/>
          <p:nvPr/>
        </p:nvSpPr>
        <p:spPr>
          <a:xfrm>
            <a:off x="323528" y="971436"/>
            <a:ext cx="537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Introduction of I980-G10 BMC log and parts monitoring</a:t>
            </a:r>
            <a:endParaRPr lang="zh-CN" altLang="en-US" dirty="0"/>
          </a:p>
        </p:txBody>
      </p:sp>
      <p:sp>
        <p:nvSpPr>
          <p:cNvPr id="9" name="TextBox 5"/>
          <p:cNvSpPr txBox="1"/>
          <p:nvPr/>
        </p:nvSpPr>
        <p:spPr>
          <a:xfrm>
            <a:off x="755576" y="1918573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 BMC has three types of logs</a:t>
            </a:r>
            <a:r>
              <a:rPr lang="zh-CN" altLang="en-US" dirty="0" smtClean="0"/>
              <a:t>：</a:t>
            </a:r>
            <a:r>
              <a:rPr lang="en-US" altLang="zh-CN" dirty="0" smtClean="0"/>
              <a:t>Event Log</a:t>
            </a:r>
            <a:r>
              <a:rPr lang="zh-CN" altLang="en-US" dirty="0" smtClean="0"/>
              <a:t>、</a:t>
            </a:r>
            <a:r>
              <a:rPr lang="en-US" altLang="zh-CN" dirty="0" smtClean="0"/>
              <a:t>System Log</a:t>
            </a:r>
            <a:r>
              <a:rPr lang="zh-CN" altLang="en-US" dirty="0" smtClean="0"/>
              <a:t>、</a:t>
            </a:r>
            <a:r>
              <a:rPr lang="en-US" altLang="zh-CN" dirty="0" smtClean="0"/>
              <a:t>Audit Log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    Event Log</a:t>
            </a:r>
            <a:r>
              <a:rPr lang="zh-CN" altLang="en-US" dirty="0" smtClean="0"/>
              <a:t>：</a:t>
            </a:r>
            <a:r>
              <a:rPr lang="en-US" altLang="zh-CN" dirty="0" smtClean="0"/>
              <a:t>recording all Sensor warning logs and BIOS reporting failure logs in startup process</a:t>
            </a:r>
            <a:r>
              <a:rPr lang="en-US" altLang="zh-CN" dirty="0"/>
              <a:t>.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    System Log</a:t>
            </a:r>
            <a:r>
              <a:rPr lang="zh-CN" altLang="en-US" dirty="0" smtClean="0"/>
              <a:t>：</a:t>
            </a:r>
            <a:r>
              <a:rPr lang="en-US" altLang="zh-CN" dirty="0" smtClean="0"/>
              <a:t>recording logs from operating system.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    Audit Log</a:t>
            </a:r>
            <a:r>
              <a:rPr lang="zh-CN" altLang="en-US" dirty="0" smtClean="0"/>
              <a:t>：</a:t>
            </a:r>
            <a:r>
              <a:rPr lang="en-US" altLang="zh-CN" dirty="0" smtClean="0"/>
              <a:t>recording los of BMC user login</a:t>
            </a:r>
            <a:r>
              <a:rPr lang="en-US" altLang="zh-CN" dirty="0"/>
              <a:t> </a:t>
            </a:r>
            <a:r>
              <a:rPr lang="en-US" altLang="zh-CN" dirty="0" smtClean="0"/>
              <a:t>and operating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10" name="TextBox 6"/>
          <p:cNvSpPr txBox="1"/>
          <p:nvPr/>
        </p:nvSpPr>
        <p:spPr>
          <a:xfrm>
            <a:off x="755576" y="4654877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 BMC</a:t>
            </a:r>
            <a:r>
              <a:rPr lang="en-US" altLang="zh-CN" dirty="0"/>
              <a:t> </a:t>
            </a:r>
            <a:r>
              <a:rPr lang="en-US" altLang="zh-CN" dirty="0" smtClean="0"/>
              <a:t>can monitor such information of CPU, memory, inserted SSD, disk, power, fans,</a:t>
            </a:r>
            <a:r>
              <a:rPr lang="en-US" altLang="zh-CN" dirty="0"/>
              <a:t> </a:t>
            </a:r>
            <a:r>
              <a:rPr lang="en-US" altLang="zh-CN" dirty="0" smtClean="0"/>
              <a:t>PCI-E</a:t>
            </a:r>
            <a:r>
              <a:rPr lang="en-US" altLang="zh-CN" dirty="0"/>
              <a:t> </a:t>
            </a:r>
            <a:r>
              <a:rPr lang="en-US" altLang="zh-CN" dirty="0" smtClean="0"/>
              <a:t>card,</a:t>
            </a:r>
            <a:r>
              <a:rPr lang="zh-CN" altLang="en-US" dirty="0" smtClean="0"/>
              <a:t> </a:t>
            </a:r>
            <a:r>
              <a:rPr lang="en-US" altLang="zh-CN" dirty="0"/>
              <a:t>Onboard </a:t>
            </a:r>
            <a:r>
              <a:rPr lang="en-US" altLang="zh-CN" dirty="0" smtClean="0"/>
              <a:t>NIC, external network card.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55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内容占位符 3" descr="dashbo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3810" y="1781324"/>
            <a:ext cx="6391857" cy="4002229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323528" y="1052736"/>
            <a:ext cx="312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I980-G10 BMC Dashboard page</a:t>
            </a: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2179395" y="3234184"/>
            <a:ext cx="2039529" cy="640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7"/>
          <p:cNvSpPr txBox="1"/>
          <p:nvPr/>
        </p:nvSpPr>
        <p:spPr>
          <a:xfrm>
            <a:off x="-279400" y="3210525"/>
            <a:ext cx="276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Device </a:t>
            </a:r>
            <a:r>
              <a:rPr lang="en-US" altLang="zh-CN" b="1" dirty="0" smtClean="0">
                <a:solidFill>
                  <a:srgbClr val="FF0000"/>
                </a:solidFill>
              </a:rPr>
              <a:t>information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 area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139200" y="3902044"/>
            <a:ext cx="1647312" cy="18990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0"/>
          <p:cNvSpPr txBox="1"/>
          <p:nvPr/>
        </p:nvSpPr>
        <p:spPr>
          <a:xfrm>
            <a:off x="152400" y="4413453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Network setting 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         area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411643" y="3284201"/>
            <a:ext cx="2039529" cy="25320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2"/>
          <p:cNvSpPr txBox="1"/>
          <p:nvPr/>
        </p:nvSpPr>
        <p:spPr>
          <a:xfrm>
            <a:off x="4662197" y="5877272"/>
            <a:ext cx="189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Sensor sate area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736229" y="3189908"/>
            <a:ext cx="1490425" cy="26111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4"/>
          <p:cNvSpPr txBox="1"/>
          <p:nvPr/>
        </p:nvSpPr>
        <p:spPr>
          <a:xfrm>
            <a:off x="8747890" y="3853279"/>
            <a:ext cx="151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Log statistics area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081110" y="2403149"/>
            <a:ext cx="5961700" cy="2041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16"/>
          <p:cNvSpPr txBox="1"/>
          <p:nvPr/>
        </p:nvSpPr>
        <p:spPr>
          <a:xfrm>
            <a:off x="3432742" y="1958620"/>
            <a:ext cx="109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menu bar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542462" y="2195852"/>
            <a:ext cx="1882642" cy="2373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18"/>
          <p:cNvSpPr txBox="1"/>
          <p:nvPr/>
        </p:nvSpPr>
        <p:spPr>
          <a:xfrm>
            <a:off x="5715000" y="1835812"/>
            <a:ext cx="247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Function button area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19"/>
          <p:cNvSpPr txBox="1"/>
          <p:nvPr/>
        </p:nvSpPr>
        <p:spPr>
          <a:xfrm>
            <a:off x="4788024" y="10527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Username and password: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admin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2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allAtOnce"/>
      <p:bldP spid="15" grpId="0" animBg="1"/>
      <p:bldP spid="16" grpId="0" build="allAtOnce"/>
      <p:bldP spid="17" grpId="0" animBg="1"/>
      <p:bldP spid="18" grpId="0"/>
      <p:bldP spid="19" grpId="0" animBg="1"/>
      <p:bldP spid="20" grpId="0"/>
      <p:bldP spid="21" grpId="0" animBg="1"/>
      <p:bldP spid="22" grpId="0" build="allAtOnce"/>
      <p:bldP spid="23" grpId="0" animBg="1"/>
      <p:bldP spid="24" grpId="0" build="allAtOnce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wrm\Desktop\8路用户手册\BMC Picture\sensor readin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6624736" cy="4248472"/>
          </a:xfrm>
          <a:prstGeom prst="rect">
            <a:avLst/>
          </a:prstGeom>
          <a:noFill/>
        </p:spPr>
      </p:pic>
      <p:sp>
        <p:nvSpPr>
          <p:cNvPr id="11" name="TextBox 4"/>
          <p:cNvSpPr txBox="1"/>
          <p:nvPr/>
        </p:nvSpPr>
        <p:spPr>
          <a:xfrm>
            <a:off x="323528" y="105273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 BMC Sensor Readings</a:t>
            </a:r>
            <a:r>
              <a:rPr lang="en-US" altLang="zh-CN" dirty="0"/>
              <a:t> </a:t>
            </a:r>
            <a:r>
              <a:rPr lang="en-US" altLang="zh-CN" dirty="0" smtClean="0"/>
              <a:t>page</a:t>
            </a: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1259632" y="3501008"/>
            <a:ext cx="2520280" cy="23042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1"/>
          <p:cNvSpPr txBox="1"/>
          <p:nvPr/>
        </p:nvSpPr>
        <p:spPr>
          <a:xfrm>
            <a:off x="0" y="4293170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All sensor 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lists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779912" y="3501008"/>
            <a:ext cx="3888432" cy="12241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3"/>
          <p:cNvSpPr txBox="1"/>
          <p:nvPr/>
        </p:nvSpPr>
        <p:spPr>
          <a:xfrm>
            <a:off x="7668344" y="3429000"/>
            <a:ext cx="306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Threshold information of selected sensor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779912" y="4725144"/>
            <a:ext cx="3960440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5"/>
          <p:cNvSpPr txBox="1"/>
          <p:nvPr/>
        </p:nvSpPr>
        <p:spPr>
          <a:xfrm>
            <a:off x="3995936" y="57959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</a:rPr>
              <a:t>选定</a:t>
            </a:r>
            <a:r>
              <a:rPr lang="en-US" altLang="zh-CN" b="1" dirty="0" smtClean="0">
                <a:solidFill>
                  <a:srgbClr val="FF0000"/>
                </a:solidFill>
              </a:rPr>
              <a:t>sensor</a:t>
            </a:r>
            <a:r>
              <a:rPr lang="zh-CN" altLang="en-US" b="1" dirty="0" smtClean="0">
                <a:solidFill>
                  <a:srgbClr val="FF0000"/>
                </a:solidFill>
              </a:rPr>
              <a:t>的相关日志统计图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259632" y="3212976"/>
            <a:ext cx="108012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7"/>
          <p:cNvSpPr txBox="1"/>
          <p:nvPr/>
        </p:nvSpPr>
        <p:spPr>
          <a:xfrm>
            <a:off x="-203200" y="3102744"/>
            <a:ext cx="14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Sensor </a:t>
            </a:r>
            <a:r>
              <a:rPr lang="en-US" altLang="zh-CN" b="1" dirty="0" smtClean="0">
                <a:solidFill>
                  <a:srgbClr val="FF0000"/>
                </a:solidFill>
              </a:rPr>
              <a:t>filter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I980back副本副本.png"/>
          <p:cNvPicPr>
            <a:picLocks noChangeAspect="1"/>
          </p:cNvPicPr>
          <p:nvPr/>
        </p:nvPicPr>
        <p:blipFill>
          <a:blip r:embed="rId3" cstate="print"/>
          <a:srcRect l="17188" t="2778" r="16406" b="1388"/>
          <a:stretch>
            <a:fillRect/>
          </a:stretch>
        </p:blipFill>
        <p:spPr>
          <a:xfrm>
            <a:off x="2190732" y="1857364"/>
            <a:ext cx="4929222" cy="4001368"/>
          </a:xfrm>
          <a:prstGeom prst="rect">
            <a:avLst/>
          </a:prstGeom>
        </p:spPr>
      </p:pic>
      <p:pic>
        <p:nvPicPr>
          <p:cNvPr id="20" name="图片 19" descr="产品后视图副本副本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6934" y="1916832"/>
            <a:ext cx="5189362" cy="3929090"/>
          </a:xfrm>
          <a:prstGeom prst="rect">
            <a:avLst/>
          </a:prstGeom>
        </p:spPr>
      </p:pic>
      <p:grpSp>
        <p:nvGrpSpPr>
          <p:cNvPr id="21" name="组合 8"/>
          <p:cNvGrpSpPr/>
          <p:nvPr/>
        </p:nvGrpSpPr>
        <p:grpSpPr>
          <a:xfrm>
            <a:off x="0" y="2276872"/>
            <a:ext cx="2908300" cy="1200329"/>
            <a:chOff x="1290982" y="2508286"/>
            <a:chExt cx="1845374" cy="1200329"/>
          </a:xfrm>
        </p:grpSpPr>
        <p:cxnSp>
          <p:nvCxnSpPr>
            <p:cNvPr id="22" name="直接箭头连接符 4"/>
            <p:cNvCxnSpPr/>
            <p:nvPr/>
          </p:nvCxnSpPr>
          <p:spPr>
            <a:xfrm flipV="1">
              <a:off x="2659134" y="2796318"/>
              <a:ext cx="477222" cy="8672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7"/>
            <p:cNvSpPr txBox="1"/>
            <p:nvPr/>
          </p:nvSpPr>
          <p:spPr>
            <a:xfrm>
              <a:off x="1290982" y="2508286"/>
              <a:ext cx="1368152" cy="1200329"/>
            </a:xfrm>
            <a:prstGeom prst="rect">
              <a:avLst/>
            </a:prstGeom>
            <a:noFill/>
            <a:ln w="57150" cmpd="thickThin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Power Module</a:t>
              </a:r>
              <a:r>
                <a:rPr lang="en-US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: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4*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2000W(max)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2+1, 3+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,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2+2 Redundant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Mode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组合 24"/>
          <p:cNvGrpSpPr/>
          <p:nvPr/>
        </p:nvGrpSpPr>
        <p:grpSpPr>
          <a:xfrm>
            <a:off x="1031848" y="4869160"/>
            <a:ext cx="1676278" cy="500808"/>
            <a:chOff x="642942" y="2440268"/>
            <a:chExt cx="1676278" cy="500808"/>
          </a:xfrm>
        </p:grpSpPr>
        <p:cxnSp>
          <p:nvCxnSpPr>
            <p:cNvPr id="25" name="直接箭头连接符 25"/>
            <p:cNvCxnSpPr/>
            <p:nvPr/>
          </p:nvCxnSpPr>
          <p:spPr>
            <a:xfrm>
              <a:off x="1548266" y="2440268"/>
              <a:ext cx="770954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6"/>
            <p:cNvSpPr txBox="1"/>
            <p:nvPr/>
          </p:nvSpPr>
          <p:spPr>
            <a:xfrm>
              <a:off x="642942" y="2571744"/>
              <a:ext cx="1285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组合 70"/>
          <p:cNvGrpSpPr/>
          <p:nvPr/>
        </p:nvGrpSpPr>
        <p:grpSpPr>
          <a:xfrm>
            <a:off x="2563186" y="2000240"/>
            <a:ext cx="6185278" cy="3643338"/>
            <a:chOff x="2563186" y="2000240"/>
            <a:chExt cx="6185278" cy="3643338"/>
          </a:xfrm>
        </p:grpSpPr>
        <p:grpSp>
          <p:nvGrpSpPr>
            <p:cNvPr id="28" name="组合 59"/>
            <p:cNvGrpSpPr/>
            <p:nvPr/>
          </p:nvGrpSpPr>
          <p:grpSpPr>
            <a:xfrm>
              <a:off x="2563186" y="2000240"/>
              <a:ext cx="4745118" cy="3643338"/>
              <a:chOff x="2563186" y="2000240"/>
              <a:chExt cx="4745118" cy="3643338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2563186" y="2000240"/>
                <a:ext cx="928694" cy="3643338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5" name="直接箭头连接符 33"/>
              <p:cNvCxnSpPr/>
              <p:nvPr/>
            </p:nvCxnSpPr>
            <p:spPr>
              <a:xfrm flipH="1">
                <a:off x="3059832" y="3501008"/>
                <a:ext cx="424847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olid"/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66"/>
            <p:cNvGrpSpPr/>
            <p:nvPr/>
          </p:nvGrpSpPr>
          <p:grpSpPr>
            <a:xfrm>
              <a:off x="5436096" y="2000240"/>
              <a:ext cx="3312368" cy="3643338"/>
              <a:chOff x="5436096" y="2000240"/>
              <a:chExt cx="3312368" cy="3643338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5436096" y="2000240"/>
                <a:ext cx="928694" cy="3643338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1" name="组合 58"/>
              <p:cNvGrpSpPr/>
              <p:nvPr/>
            </p:nvGrpSpPr>
            <p:grpSpPr>
              <a:xfrm>
                <a:off x="6084168" y="2780928"/>
                <a:ext cx="2664296" cy="1200329"/>
                <a:chOff x="6084168" y="2780928"/>
                <a:chExt cx="2664296" cy="1200329"/>
              </a:xfrm>
            </p:grpSpPr>
            <p:cxnSp>
              <p:nvCxnSpPr>
                <p:cNvPr id="32" name="直接箭头连接符 36"/>
                <p:cNvCxnSpPr/>
                <p:nvPr/>
              </p:nvCxnSpPr>
              <p:spPr>
                <a:xfrm>
                  <a:off x="6084168" y="3212976"/>
                  <a:ext cx="1273914" cy="329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prstDash val="solid"/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7"/>
                <p:cNvSpPr txBox="1"/>
                <p:nvPr/>
              </p:nvSpPr>
              <p:spPr>
                <a:xfrm>
                  <a:off x="7462612" y="2780928"/>
                  <a:ext cx="1285852" cy="1200329"/>
                </a:xfrm>
                <a:prstGeom prst="rect">
                  <a:avLst/>
                </a:prstGeom>
                <a:noFill/>
                <a:ln w="57150" cmpd="thickThin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Up to 8 hot swap redundant </a:t>
                  </a:r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fans</a:t>
                  </a:r>
                  <a:endPara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36" name="组合 79"/>
          <p:cNvGrpSpPr/>
          <p:nvPr/>
        </p:nvGrpSpPr>
        <p:grpSpPr>
          <a:xfrm>
            <a:off x="3131840" y="980728"/>
            <a:ext cx="4742160" cy="3662718"/>
            <a:chOff x="3131840" y="980728"/>
            <a:chExt cx="4742160" cy="3662718"/>
          </a:xfrm>
        </p:grpSpPr>
        <p:grpSp>
          <p:nvGrpSpPr>
            <p:cNvPr id="37" name="组合 71"/>
            <p:cNvGrpSpPr/>
            <p:nvPr/>
          </p:nvGrpSpPr>
          <p:grpSpPr>
            <a:xfrm>
              <a:off x="3357554" y="1000108"/>
              <a:ext cx="2357454" cy="3643338"/>
              <a:chOff x="3357554" y="1000108"/>
              <a:chExt cx="2357454" cy="3643338"/>
            </a:xfrm>
          </p:grpSpPr>
          <p:grpSp>
            <p:nvGrpSpPr>
              <p:cNvPr id="39" name="组合 64"/>
              <p:cNvGrpSpPr/>
              <p:nvPr/>
            </p:nvGrpSpPr>
            <p:grpSpPr>
              <a:xfrm>
                <a:off x="3357554" y="1000108"/>
                <a:ext cx="1285884" cy="3643338"/>
                <a:chOff x="3357554" y="1000108"/>
                <a:chExt cx="1285884" cy="3643338"/>
              </a:xfrm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3491880" y="2000240"/>
                  <a:ext cx="928694" cy="2643206"/>
                </a:xfrm>
                <a:prstGeom prst="roundRect">
                  <a:avLst/>
                </a:prstGeom>
                <a:noFill/>
                <a:ln w="4445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6" name="组合 56"/>
                <p:cNvGrpSpPr/>
                <p:nvPr/>
              </p:nvGrpSpPr>
              <p:grpSpPr>
                <a:xfrm>
                  <a:off x="3357554" y="1000108"/>
                  <a:ext cx="1285884" cy="1643074"/>
                  <a:chOff x="3357554" y="1000108"/>
                  <a:chExt cx="1285884" cy="1643074"/>
                </a:xfrm>
              </p:grpSpPr>
              <p:cxnSp>
                <p:nvCxnSpPr>
                  <p:cNvPr id="47" name="直接箭头连接符 50"/>
                  <p:cNvCxnSpPr/>
                  <p:nvPr/>
                </p:nvCxnSpPr>
                <p:spPr>
                  <a:xfrm flipH="1" flipV="1">
                    <a:off x="4067944" y="1916832"/>
                    <a:ext cx="3990" cy="726350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prstDash val="solid"/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TextBox 51"/>
                  <p:cNvSpPr txBox="1"/>
                  <p:nvPr/>
                </p:nvSpPr>
                <p:spPr>
                  <a:xfrm>
                    <a:off x="3357554" y="1000108"/>
                    <a:ext cx="128588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40" name="组合 65"/>
              <p:cNvGrpSpPr/>
              <p:nvPr/>
            </p:nvGrpSpPr>
            <p:grpSpPr>
              <a:xfrm>
                <a:off x="4427984" y="1000108"/>
                <a:ext cx="1287024" cy="3643338"/>
                <a:chOff x="4427984" y="1000108"/>
                <a:chExt cx="1287024" cy="3643338"/>
              </a:xfrm>
            </p:grpSpPr>
            <p:grpSp>
              <p:nvGrpSpPr>
                <p:cNvPr id="41" name="组合 57"/>
                <p:cNvGrpSpPr/>
                <p:nvPr/>
              </p:nvGrpSpPr>
              <p:grpSpPr>
                <a:xfrm>
                  <a:off x="4572000" y="1000108"/>
                  <a:ext cx="1143008" cy="1572430"/>
                  <a:chOff x="4572000" y="1000108"/>
                  <a:chExt cx="1143008" cy="1572430"/>
                </a:xfrm>
              </p:grpSpPr>
              <p:cxnSp>
                <p:nvCxnSpPr>
                  <p:cNvPr id="43" name="直接箭头连接符 46"/>
                  <p:cNvCxnSpPr/>
                  <p:nvPr/>
                </p:nvCxnSpPr>
                <p:spPr>
                  <a:xfrm flipV="1">
                    <a:off x="4856958" y="1916832"/>
                    <a:ext cx="3074" cy="655706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prstDash val="solid"/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52"/>
                  <p:cNvSpPr txBox="1"/>
                  <p:nvPr/>
                </p:nvSpPr>
                <p:spPr>
                  <a:xfrm>
                    <a:off x="4572000" y="1000108"/>
                    <a:ext cx="11430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  <p:sp>
              <p:nvSpPr>
                <p:cNvPr id="42" name="圆角矩形 41"/>
                <p:cNvSpPr/>
                <p:nvPr/>
              </p:nvSpPr>
              <p:spPr>
                <a:xfrm>
                  <a:off x="4427984" y="2000240"/>
                  <a:ext cx="928694" cy="2643206"/>
                </a:xfrm>
                <a:prstGeom prst="roundRect">
                  <a:avLst/>
                </a:prstGeom>
                <a:noFill/>
                <a:ln w="4445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8" name="TextBox 78"/>
            <p:cNvSpPr txBox="1"/>
            <p:nvPr/>
          </p:nvSpPr>
          <p:spPr>
            <a:xfrm>
              <a:off x="3131840" y="980728"/>
              <a:ext cx="4742160" cy="923330"/>
            </a:xfrm>
            <a:prstGeom prst="rect">
              <a:avLst/>
            </a:prstGeom>
            <a:noFill/>
            <a:ln w="57150" cmpd="thickThin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Hot-swappable 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IOE Module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Support 16* X8 /4*</a:t>
              </a:r>
              <a:r>
                <a: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X16 PCI-E Cards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Support GPU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zh-CN" altLang="en-US" dirty="0"/>
            </a:p>
          </p:txBody>
        </p:sp>
      </p:grpSp>
      <p:grpSp>
        <p:nvGrpSpPr>
          <p:cNvPr id="49" name="组合 69"/>
          <p:cNvGrpSpPr/>
          <p:nvPr/>
        </p:nvGrpSpPr>
        <p:grpSpPr>
          <a:xfrm>
            <a:off x="3500430" y="4653136"/>
            <a:ext cx="3624270" cy="1927865"/>
            <a:chOff x="3500430" y="4653136"/>
            <a:chExt cx="3624270" cy="1927865"/>
          </a:xfrm>
        </p:grpSpPr>
        <p:grpSp>
          <p:nvGrpSpPr>
            <p:cNvPr id="50" name="组合 61"/>
            <p:cNvGrpSpPr/>
            <p:nvPr/>
          </p:nvGrpSpPr>
          <p:grpSpPr>
            <a:xfrm>
              <a:off x="3500430" y="4653136"/>
              <a:ext cx="1857388" cy="1348862"/>
              <a:chOff x="3500430" y="4653136"/>
              <a:chExt cx="1857388" cy="1348862"/>
            </a:xfrm>
          </p:grpSpPr>
          <p:sp>
            <p:nvSpPr>
              <p:cNvPr id="56" name="圆角矩形 55"/>
              <p:cNvSpPr/>
              <p:nvPr/>
            </p:nvSpPr>
            <p:spPr>
              <a:xfrm>
                <a:off x="3500430" y="4653136"/>
                <a:ext cx="1857388" cy="500066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7" name="直接箭头连接符 41"/>
              <p:cNvCxnSpPr/>
              <p:nvPr/>
            </p:nvCxnSpPr>
            <p:spPr>
              <a:xfrm rot="5400000" flipH="1" flipV="1">
                <a:off x="3602758" y="5464804"/>
                <a:ext cx="10728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olid"/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62"/>
            <p:cNvGrpSpPr/>
            <p:nvPr/>
          </p:nvGrpSpPr>
          <p:grpSpPr>
            <a:xfrm>
              <a:off x="3500430" y="5161182"/>
              <a:ext cx="3624270" cy="1419819"/>
              <a:chOff x="3500430" y="5161182"/>
              <a:chExt cx="3624270" cy="1419819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3500430" y="5161182"/>
                <a:ext cx="1857388" cy="500066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3" name="组合 55"/>
              <p:cNvGrpSpPr/>
              <p:nvPr/>
            </p:nvGrpSpPr>
            <p:grpSpPr>
              <a:xfrm>
                <a:off x="3699272" y="5429264"/>
                <a:ext cx="3425428" cy="1151737"/>
                <a:chOff x="3699272" y="5429264"/>
                <a:chExt cx="3425428" cy="1151737"/>
              </a:xfrm>
            </p:grpSpPr>
            <p:sp>
              <p:nvSpPr>
                <p:cNvPr id="54" name="TextBox 48"/>
                <p:cNvSpPr txBox="1"/>
                <p:nvPr/>
              </p:nvSpPr>
              <p:spPr>
                <a:xfrm>
                  <a:off x="3699272" y="5934670"/>
                  <a:ext cx="3425428" cy="646331"/>
                </a:xfrm>
                <a:prstGeom prst="rect">
                  <a:avLst/>
                </a:prstGeom>
                <a:noFill/>
                <a:ln w="57150" cmpd="thickThin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buFont typeface="Wingdings" pitchFamily="2" charset="2"/>
                    <a:buChar char="Ø"/>
                  </a:pPr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Dual </a:t>
                  </a:r>
                  <a:r>
                    <a:rPr lang="en-US" altLang="zh-CN" dirty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ports 10 </a:t>
                  </a:r>
                  <a:r>
                    <a:rPr lang="en-US" altLang="zh-CN" dirty="0" err="1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GbE</a:t>
                  </a:r>
                  <a:r>
                    <a:rPr lang="en-US" altLang="zh-CN" dirty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 </a:t>
                  </a:r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SFP</a:t>
                  </a:r>
                </a:p>
                <a:p>
                  <a:pPr>
                    <a:buFont typeface="Wingdings" pitchFamily="2" charset="2"/>
                    <a:buChar char="Ø"/>
                  </a:pPr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Optional number:0/1/2</a:t>
                  </a:r>
                  <a:endPara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cxnSp>
              <p:nvCxnSpPr>
                <p:cNvPr id="55" name="直接箭头连接符 54"/>
                <p:cNvCxnSpPr/>
                <p:nvPr/>
              </p:nvCxnSpPr>
              <p:spPr>
                <a:xfrm rot="5400000" flipH="1" flipV="1">
                  <a:off x="4429918" y="5714222"/>
                  <a:ext cx="571504" cy="158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prstDash val="solid"/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8" name="标题 1"/>
          <p:cNvSpPr txBox="1">
            <a:spLocks/>
          </p:cNvSpPr>
          <p:nvPr/>
        </p:nvSpPr>
        <p:spPr>
          <a:xfrm>
            <a:off x="304800" y="90466"/>
            <a:ext cx="899160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Back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dirty="0">
                <a:latin typeface="微软雅黑"/>
                <a:ea typeface="微软雅黑"/>
                <a:cs typeface="微软雅黑"/>
                <a:sym typeface="Arial" pitchFamily="34" charset="0"/>
              </a:rPr>
              <a:t>Panel</a:t>
            </a:r>
          </a:p>
          <a:p>
            <a:pPr indent="-342900">
              <a:spcBef>
                <a:spcPct val="20000"/>
              </a:spcBef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051720" y="1916832"/>
            <a:ext cx="504056" cy="244827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6372200" y="1916832"/>
            <a:ext cx="504056" cy="244827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箭头连接符 85"/>
          <p:cNvCxnSpPr/>
          <p:nvPr/>
        </p:nvCxnSpPr>
        <p:spPr>
          <a:xfrm>
            <a:off x="1547664" y="3645024"/>
            <a:ext cx="4824536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2051720" y="4365104"/>
            <a:ext cx="504056" cy="129614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6372200" y="4365104"/>
            <a:ext cx="504056" cy="129614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TextBox 98"/>
          <p:cNvSpPr txBox="1"/>
          <p:nvPr/>
        </p:nvSpPr>
        <p:spPr>
          <a:xfrm>
            <a:off x="0" y="4653136"/>
            <a:ext cx="2197100" cy="1754327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Management</a:t>
            </a:r>
            <a:endParaRPr lang="en-US" altLang="zh-CN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VGA 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Serial Port, 4* </a:t>
            </a:r>
            <a:r>
              <a:rPr lang="en-US" altLang="zh-CN" dirty="0" err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GbE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/hundred 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Mbps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interface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USB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interface</a:t>
            </a:r>
          </a:p>
        </p:txBody>
      </p:sp>
      <p:cxnSp>
        <p:nvCxnSpPr>
          <p:cNvPr id="65" name="直接箭头连接符 99"/>
          <p:cNvCxnSpPr>
            <a:stCxn id="64" idx="3"/>
          </p:cNvCxnSpPr>
          <p:nvPr/>
        </p:nvCxnSpPr>
        <p:spPr>
          <a:xfrm flipV="1">
            <a:off x="2197100" y="5373231"/>
            <a:ext cx="4175100" cy="157069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398000" y="2667000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* USB 2.0</a:t>
            </a:r>
            <a:endParaRPr lang="zh-CN" altLang="en-US" dirty="0">
              <a:solidFill>
                <a:srgbClr val="FF0000"/>
              </a:solidFill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70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/>
          <p:nvPr/>
        </p:nvSpPr>
        <p:spPr>
          <a:xfrm>
            <a:off x="251520" y="105273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 BMC Event Log</a:t>
            </a:r>
            <a:r>
              <a:rPr lang="en-US" altLang="en-US" dirty="0"/>
              <a:t> </a:t>
            </a:r>
            <a:r>
              <a:rPr lang="en-US" altLang="en-US" dirty="0" smtClean="0"/>
              <a:t>page</a:t>
            </a:r>
            <a:endParaRPr lang="zh-CN" altLang="en-US" dirty="0"/>
          </a:p>
        </p:txBody>
      </p:sp>
      <p:pic>
        <p:nvPicPr>
          <p:cNvPr id="12" name="Picture 2" descr="C:\Users\wrm\Desktop\8路用户手册\BMC Picture\event l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19508"/>
            <a:ext cx="6814286" cy="3960440"/>
          </a:xfrm>
          <a:prstGeom prst="rect">
            <a:avLst/>
          </a:prstGeom>
          <a:noFill/>
        </p:spPr>
      </p:pic>
      <p:sp>
        <p:nvSpPr>
          <p:cNvPr id="13" name="圆角矩形 12"/>
          <p:cNvSpPr/>
          <p:nvPr/>
        </p:nvSpPr>
        <p:spPr>
          <a:xfrm>
            <a:off x="1403648" y="3131676"/>
            <a:ext cx="172819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203848" y="3131676"/>
            <a:ext cx="1296144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9"/>
          <p:cNvSpPr txBox="1"/>
          <p:nvPr/>
        </p:nvSpPr>
        <p:spPr>
          <a:xfrm>
            <a:off x="0" y="2989401"/>
            <a:ext cx="1403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Select logs from log sources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3009900" y="2745576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Select logs according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to Sensor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331640" y="3635732"/>
            <a:ext cx="6768752" cy="12961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2"/>
          <p:cNvSpPr txBox="1"/>
          <p:nvPr/>
        </p:nvSpPr>
        <p:spPr>
          <a:xfrm>
            <a:off x="2915816" y="46438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Log lists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403648" y="3419708"/>
            <a:ext cx="216024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4"/>
          <p:cNvSpPr txBox="1"/>
          <p:nvPr/>
        </p:nvSpPr>
        <p:spPr>
          <a:xfrm>
            <a:off x="3491880" y="3338408"/>
            <a:ext cx="308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time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display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mode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588224" y="3347700"/>
            <a:ext cx="144016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18"/>
          <p:cNvSpPr txBox="1"/>
          <p:nvPr/>
        </p:nvSpPr>
        <p:spPr>
          <a:xfrm>
            <a:off x="6325716" y="2978368"/>
            <a:ext cx="175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Turning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button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084168" y="4931876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0"/>
          <p:cNvSpPr txBox="1"/>
          <p:nvPr/>
        </p:nvSpPr>
        <p:spPr>
          <a:xfrm>
            <a:off x="4644008" y="52826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Save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local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files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7020272" y="4931876"/>
            <a:ext cx="108012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2"/>
          <p:cNvSpPr txBox="1"/>
          <p:nvPr/>
        </p:nvSpPr>
        <p:spPr>
          <a:xfrm>
            <a:off x="7020272" y="52919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Clear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 BMC System and Audit Log</a:t>
            </a:r>
            <a:r>
              <a:rPr lang="zh-CN" altLang="en-US" dirty="0"/>
              <a:t> </a:t>
            </a:r>
            <a:r>
              <a:rPr lang="en-US" altLang="zh-CN" dirty="0" smtClean="0"/>
              <a:t>page</a:t>
            </a:r>
            <a:endParaRPr lang="zh-CN" altLang="en-US" dirty="0"/>
          </a:p>
        </p:txBody>
      </p:sp>
      <p:pic>
        <p:nvPicPr>
          <p:cNvPr id="12" name="图片 11" descr="system and audit log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97165" y="1599084"/>
            <a:ext cx="7272807" cy="4248472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4015780" y="3327276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4930676" y="3327276"/>
            <a:ext cx="86409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27"/>
          <p:cNvSpPr txBox="1"/>
          <p:nvPr/>
        </p:nvSpPr>
        <p:spPr>
          <a:xfrm>
            <a:off x="-188664" y="3271912"/>
            <a:ext cx="439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Click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it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and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can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check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system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28"/>
          <p:cNvSpPr txBox="1"/>
          <p:nvPr/>
        </p:nvSpPr>
        <p:spPr>
          <a:xfrm>
            <a:off x="5680472" y="3229868"/>
            <a:ext cx="384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check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auditing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024288" y="3657724"/>
            <a:ext cx="6912768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30"/>
          <p:cNvSpPr txBox="1"/>
          <p:nvPr/>
        </p:nvSpPr>
        <p:spPr>
          <a:xfrm>
            <a:off x="6158756" y="44454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Log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lists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area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内容占位符 3" descr="CP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12776"/>
            <a:ext cx="8455490" cy="4752528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251520" y="105273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Component Information – CPU</a:t>
            </a:r>
            <a:r>
              <a:rPr lang="zh-CN" altLang="en-US" dirty="0" smtClean="0"/>
              <a:t> </a:t>
            </a:r>
            <a:r>
              <a:rPr lang="en-US" altLang="zh-CN" dirty="0" smtClean="0"/>
              <a:t>page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467544" y="3284984"/>
            <a:ext cx="8208912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7"/>
          <p:cNvSpPr txBox="1"/>
          <p:nvPr/>
        </p:nvSpPr>
        <p:spPr>
          <a:xfrm>
            <a:off x="395536" y="2780928"/>
            <a:ext cx="914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Tabs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monitor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CPU</a:t>
            </a:r>
            <a:r>
              <a:rPr lang="zh-CN" altLang="en-US" b="1" dirty="0" smtClean="0">
                <a:solidFill>
                  <a:srgbClr val="FF0000"/>
                </a:solidFill>
              </a:rPr>
              <a:t>, </a:t>
            </a:r>
            <a:r>
              <a:rPr lang="en-US" altLang="zh-CN" b="1" dirty="0" smtClean="0">
                <a:solidFill>
                  <a:srgbClr val="FF0000"/>
                </a:solidFill>
              </a:rPr>
              <a:t>memory</a:t>
            </a:r>
            <a:r>
              <a:rPr lang="zh-CN" altLang="en-US" b="1" dirty="0" smtClean="0">
                <a:solidFill>
                  <a:srgbClr val="FF0000"/>
                </a:solidFill>
              </a:rPr>
              <a:t>,</a:t>
            </a:r>
            <a:r>
              <a:rPr lang="en-US" altLang="zh-CN" b="1" dirty="0" smtClean="0">
                <a:solidFill>
                  <a:srgbClr val="FF0000"/>
                </a:solidFill>
              </a:rPr>
              <a:t>onboard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SSD</a:t>
            </a:r>
            <a:r>
              <a:rPr lang="zh-CN" altLang="en-US" b="1" dirty="0" smtClean="0">
                <a:solidFill>
                  <a:srgbClr val="FF0000"/>
                </a:solidFill>
              </a:rPr>
              <a:t>,</a:t>
            </a:r>
            <a:r>
              <a:rPr lang="en-US" altLang="zh-CN" b="1" dirty="0" smtClean="0">
                <a:solidFill>
                  <a:srgbClr val="FF0000"/>
                </a:solidFill>
              </a:rPr>
              <a:t>disk,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PCIe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card,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power,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fans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network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card.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331640" y="4005064"/>
            <a:ext cx="1152128" cy="15121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3"/>
          <p:cNvSpPr txBox="1"/>
          <p:nvPr/>
        </p:nvSpPr>
        <p:spPr>
          <a:xfrm>
            <a:off x="850900" y="5517232"/>
            <a:ext cx="156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CPU</a:t>
            </a:r>
            <a:r>
              <a:rPr lang="zh-CN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location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information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987824" y="4005064"/>
            <a:ext cx="1152128" cy="15121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5"/>
          <p:cNvSpPr txBox="1"/>
          <p:nvPr/>
        </p:nvSpPr>
        <p:spPr>
          <a:xfrm>
            <a:off x="2692400" y="5517232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CPU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work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sate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364088" y="3933056"/>
            <a:ext cx="2304256" cy="15121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7"/>
          <p:cNvSpPr txBox="1"/>
          <p:nvPr/>
        </p:nvSpPr>
        <p:spPr>
          <a:xfrm>
            <a:off x="5868144" y="5445224"/>
            <a:ext cx="153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CPU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type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information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Component Information – Memory</a:t>
            </a:r>
            <a:r>
              <a:rPr lang="zh-CN" altLang="en-US" dirty="0"/>
              <a:t> </a:t>
            </a:r>
            <a:r>
              <a:rPr lang="en-US" altLang="zh-CN" dirty="0" smtClean="0"/>
              <a:t>page</a:t>
            </a:r>
            <a:endParaRPr lang="zh-CN" altLang="en-US" dirty="0"/>
          </a:p>
        </p:txBody>
      </p:sp>
      <p:pic>
        <p:nvPicPr>
          <p:cNvPr id="12" name="Picture 2" descr="C:\Users\wrm\Desktop\8路用户手册\BMC Picture\BMC_Message\Component\Mem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024" y="1412776"/>
            <a:ext cx="8317432" cy="4968552"/>
          </a:xfrm>
          <a:prstGeom prst="rect">
            <a:avLst/>
          </a:prstGeom>
          <a:noFill/>
        </p:spPr>
      </p:pic>
      <p:sp>
        <p:nvSpPr>
          <p:cNvPr id="13" name="TextBox 19"/>
          <p:cNvSpPr txBox="1"/>
          <p:nvPr/>
        </p:nvSpPr>
        <p:spPr>
          <a:xfrm>
            <a:off x="0" y="2625953"/>
            <a:ext cx="1205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It can monitor such memory information as memory slots, working state, types</a:t>
            </a:r>
            <a:r>
              <a:rPr lang="en-US" altLang="zh-CN" b="1" dirty="0">
                <a:solidFill>
                  <a:srgbClr val="FF0000"/>
                </a:solidFill>
              </a:rPr>
              <a:t>, </a:t>
            </a:r>
            <a:r>
              <a:rPr lang="en-US" altLang="zh-CN" b="1" dirty="0" smtClean="0">
                <a:solidFill>
                  <a:srgbClr val="FF0000"/>
                </a:solidFill>
              </a:rPr>
              <a:t>capacity,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manufacture, </a:t>
            </a:r>
            <a:r>
              <a:rPr lang="en-US" altLang="zh-CN" b="1" dirty="0" smtClean="0">
                <a:solidFill>
                  <a:srgbClr val="FF0000"/>
                </a:solidFill>
              </a:rPr>
              <a:t>mode, ECC state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 MRC</a:t>
            </a:r>
            <a:r>
              <a:rPr lang="en-US" altLang="en-US" b="1" dirty="0" smtClean="0">
                <a:solidFill>
                  <a:srgbClr val="FF0000"/>
                </a:solidFill>
              </a:rPr>
              <a:t> state</a:t>
            </a:r>
            <a:r>
              <a:rPr lang="en-US" altLang="en-US" b="1" dirty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7544" y="3212976"/>
            <a:ext cx="82089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9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wrm\Desktop\8路用户手册\BMC Picture\BMC_Message\Component\OnBoard Hard Di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32" y="1457127"/>
            <a:ext cx="8460432" cy="4852193"/>
          </a:xfrm>
          <a:prstGeom prst="rect">
            <a:avLst/>
          </a:prstGeom>
          <a:noFill/>
        </p:spPr>
      </p:pic>
      <p:sp>
        <p:nvSpPr>
          <p:cNvPr id="12" name="TextBox 5"/>
          <p:cNvSpPr txBox="1"/>
          <p:nvPr/>
        </p:nvSpPr>
        <p:spPr>
          <a:xfrm>
            <a:off x="251520" y="105273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Component Information – Onboard Hard Disk</a:t>
            </a:r>
            <a:r>
              <a:rPr lang="zh-CN" altLang="en-US" dirty="0"/>
              <a:t> </a:t>
            </a:r>
            <a:r>
              <a:rPr lang="en-US" altLang="zh-CN" dirty="0" smtClean="0"/>
              <a:t>page</a:t>
            </a:r>
            <a:endParaRPr lang="zh-CN" altLang="en-US" dirty="0"/>
          </a:p>
        </p:txBody>
      </p:sp>
      <p:sp>
        <p:nvSpPr>
          <p:cNvPr id="13" name="TextBox 19"/>
          <p:cNvSpPr txBox="1"/>
          <p:nvPr/>
        </p:nvSpPr>
        <p:spPr>
          <a:xfrm>
            <a:off x="0" y="2746236"/>
            <a:ext cx="1078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</a:t>
            </a:r>
            <a:r>
              <a:rPr lang="en-US" altLang="zh-CN" b="1" dirty="0" smtClean="0">
                <a:solidFill>
                  <a:srgbClr val="FF0000"/>
                </a:solidFill>
              </a:rPr>
              <a:t>such </a:t>
            </a:r>
            <a:r>
              <a:rPr lang="en-US" altLang="zh-CN" b="1" dirty="0">
                <a:solidFill>
                  <a:srgbClr val="FF0000"/>
                </a:solidFill>
              </a:rPr>
              <a:t>information as </a:t>
            </a:r>
            <a:r>
              <a:rPr lang="en-US" altLang="zh-CN" b="1" dirty="0" smtClean="0">
                <a:solidFill>
                  <a:srgbClr val="FF0000"/>
                </a:solidFill>
              </a:rPr>
              <a:t>location, mode, number,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FW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edition,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type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capacity of onboard SSD.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95536" y="3068960"/>
            <a:ext cx="82089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wrm\Desktop\8路用户手册\BMC Picture\BMC_Message\Component\OnBoard H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8568953" cy="4464496"/>
          </a:xfrm>
          <a:prstGeom prst="rect">
            <a:avLst/>
          </a:prstGeom>
          <a:noFill/>
        </p:spPr>
      </p:pic>
      <p:sp>
        <p:nvSpPr>
          <p:cNvPr id="12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Component Information – Hard Disk</a:t>
            </a:r>
            <a:r>
              <a:rPr lang="zh-CN" altLang="en-US" dirty="0"/>
              <a:t> </a:t>
            </a:r>
            <a:r>
              <a:rPr lang="en-US" altLang="zh-CN" dirty="0" smtClean="0"/>
              <a:t>page</a:t>
            </a:r>
            <a:endParaRPr lang="zh-CN" altLang="en-US" dirty="0"/>
          </a:p>
        </p:txBody>
      </p:sp>
      <p:sp>
        <p:nvSpPr>
          <p:cNvPr id="13" name="TextBox 19"/>
          <p:cNvSpPr txBox="1"/>
          <p:nvPr/>
        </p:nvSpPr>
        <p:spPr>
          <a:xfrm>
            <a:off x="188392" y="3368908"/>
            <a:ext cx="1065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such  information as location, working state</a:t>
            </a:r>
            <a:r>
              <a:rPr lang="en-US" altLang="zh-CN" b="1" dirty="0" smtClean="0">
                <a:solidFill>
                  <a:srgbClr val="FF0000"/>
                </a:solidFill>
              </a:rPr>
              <a:t>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capacity</a:t>
            </a:r>
            <a:r>
              <a:rPr lang="zh-CN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running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state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of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hard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disk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device.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95536" y="3717032"/>
            <a:ext cx="82089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42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wrm\Desktop\8路用户手册\BMC Picture\BMC_Message\Component\PCIe Dev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48408"/>
            <a:ext cx="8496944" cy="3840832"/>
          </a:xfrm>
          <a:prstGeom prst="rect">
            <a:avLst/>
          </a:prstGeom>
          <a:noFill/>
        </p:spPr>
      </p:pic>
      <p:sp>
        <p:nvSpPr>
          <p:cNvPr id="13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Component Information – </a:t>
            </a:r>
            <a:r>
              <a:rPr lang="en-US" altLang="zh-CN" dirty="0" err="1" smtClean="0"/>
              <a:t>PCIe</a:t>
            </a:r>
            <a:r>
              <a:rPr lang="en-US" altLang="zh-CN" dirty="0" smtClean="0"/>
              <a:t> Device</a:t>
            </a:r>
            <a:r>
              <a:rPr lang="zh-CN" altLang="en-US" dirty="0"/>
              <a:t> </a:t>
            </a:r>
            <a:r>
              <a:rPr lang="en-US" altLang="zh-CN" dirty="0" smtClean="0"/>
              <a:t>page</a:t>
            </a:r>
            <a:endParaRPr lang="zh-CN" altLang="en-US" dirty="0"/>
          </a:p>
        </p:txBody>
      </p:sp>
      <p:sp>
        <p:nvSpPr>
          <p:cNvPr id="14" name="TextBox 19"/>
          <p:cNvSpPr txBox="1"/>
          <p:nvPr/>
        </p:nvSpPr>
        <p:spPr>
          <a:xfrm>
            <a:off x="0" y="3262992"/>
            <a:ext cx="10301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such 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information </a:t>
            </a:r>
            <a:r>
              <a:rPr lang="en-US" altLang="zh-CN" b="1" dirty="0" smtClean="0">
                <a:solidFill>
                  <a:srgbClr val="FF0000"/>
                </a:solidFill>
              </a:rPr>
              <a:t>as location, </a:t>
            </a:r>
            <a:r>
              <a:rPr lang="en-US" altLang="zh-CN" b="1" dirty="0">
                <a:solidFill>
                  <a:srgbClr val="FF0000"/>
                </a:solidFill>
              </a:rPr>
              <a:t>working </a:t>
            </a:r>
            <a:r>
              <a:rPr lang="en-US" altLang="zh-CN" b="1" dirty="0" smtClean="0">
                <a:solidFill>
                  <a:srgbClr val="FF0000"/>
                </a:solidFill>
              </a:rPr>
              <a:t>state, manufacture, types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 state of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PCIe</a:t>
            </a:r>
            <a:r>
              <a:rPr lang="en-US" altLang="en-US" b="1" dirty="0" smtClean="0">
                <a:solidFill>
                  <a:srgbClr val="FF0000"/>
                </a:solidFill>
              </a:rPr>
              <a:t> device</a:t>
            </a:r>
            <a:r>
              <a:rPr lang="en-US" altLang="zh-CN" b="1" dirty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95536" y="3573016"/>
            <a:ext cx="82089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Component\P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20292"/>
            <a:ext cx="8280920" cy="3305175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95619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Component Information – PSU</a:t>
            </a:r>
            <a:r>
              <a:rPr lang="en-US" altLang="en-US" dirty="0"/>
              <a:t> </a:t>
            </a:r>
            <a:r>
              <a:rPr lang="en-US" altLang="en-US" dirty="0" smtClean="0"/>
              <a:t>page</a:t>
            </a:r>
            <a:endParaRPr lang="zh-CN" altLang="en-US" dirty="0"/>
          </a:p>
        </p:txBody>
      </p:sp>
      <p:sp>
        <p:nvSpPr>
          <p:cNvPr id="8" name="TextBox 19"/>
          <p:cNvSpPr txBox="1"/>
          <p:nvPr/>
        </p:nvSpPr>
        <p:spPr>
          <a:xfrm>
            <a:off x="0" y="484462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such  information as location, working state, </a:t>
            </a:r>
            <a:r>
              <a:rPr lang="en-US" altLang="zh-CN" b="1" dirty="0" smtClean="0">
                <a:solidFill>
                  <a:srgbClr val="FF0000"/>
                </a:solidFill>
              </a:rPr>
              <a:t>input power, input voltage, input current, power fan rate, power temperature </a:t>
            </a:r>
            <a:r>
              <a:rPr lang="en-US" altLang="zh-CN" b="1" dirty="0">
                <a:solidFill>
                  <a:srgbClr val="FF0000"/>
                </a:solidFill>
              </a:rPr>
              <a:t>and </a:t>
            </a:r>
            <a:r>
              <a:rPr lang="en-US" altLang="zh-CN" b="1" dirty="0" smtClean="0">
                <a:solidFill>
                  <a:srgbClr val="FF0000"/>
                </a:solidFill>
              </a:rPr>
              <a:t>status code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of power  </a:t>
            </a:r>
            <a:r>
              <a:rPr lang="en-US" altLang="zh-CN" b="1" dirty="0">
                <a:solidFill>
                  <a:srgbClr val="FF0000"/>
                </a:solidFill>
              </a:rPr>
              <a:t>module</a:t>
            </a:r>
            <a:r>
              <a:rPr lang="en-US" altLang="zh-CN" b="1" dirty="0" smtClean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95536" y="3476476"/>
            <a:ext cx="82089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4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wrm\Desktop\8路用户手册\BMC Picture\BMC_Message\Component\F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0" y="1893540"/>
            <a:ext cx="8388424" cy="3695700"/>
          </a:xfrm>
          <a:prstGeom prst="rect">
            <a:avLst/>
          </a:prstGeom>
          <a:noFill/>
        </p:spPr>
      </p:pic>
      <p:sp>
        <p:nvSpPr>
          <p:cNvPr id="12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Component Information – FAN</a:t>
            </a:r>
            <a:r>
              <a:rPr lang="zh-CN" altLang="en-US" dirty="0"/>
              <a:t> </a:t>
            </a:r>
            <a:r>
              <a:rPr lang="en-US" altLang="zh-CN" dirty="0" smtClean="0"/>
              <a:t>page</a:t>
            </a:r>
            <a:endParaRPr lang="zh-CN" altLang="en-US" dirty="0"/>
          </a:p>
        </p:txBody>
      </p:sp>
      <p:sp>
        <p:nvSpPr>
          <p:cNvPr id="13" name="TextBox 19"/>
          <p:cNvSpPr txBox="1"/>
          <p:nvPr/>
        </p:nvSpPr>
        <p:spPr>
          <a:xfrm>
            <a:off x="0" y="3212192"/>
            <a:ext cx="911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such  information as location, working state, </a:t>
            </a:r>
            <a:r>
              <a:rPr lang="en-US" altLang="zh-CN" b="1" dirty="0" smtClean="0">
                <a:solidFill>
                  <a:srgbClr val="FF0000"/>
                </a:solidFill>
              </a:rPr>
              <a:t>rate </a:t>
            </a:r>
            <a:r>
              <a:rPr lang="en-US" altLang="zh-CN" b="1" dirty="0">
                <a:solidFill>
                  <a:srgbClr val="FF0000"/>
                </a:solidFill>
              </a:rPr>
              <a:t>and state of </a:t>
            </a:r>
            <a:r>
              <a:rPr lang="en-US" altLang="zh-CN" b="1" dirty="0" smtClean="0">
                <a:solidFill>
                  <a:srgbClr val="FF0000"/>
                </a:solidFill>
              </a:rPr>
              <a:t>fan module.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95536" y="3573016"/>
            <a:ext cx="82089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36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wrm\Desktop\8路用户手册\BMC Picture\BMC_Message\Component\Onboard N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8496944" cy="2990850"/>
          </a:xfrm>
          <a:prstGeom prst="rect">
            <a:avLst/>
          </a:prstGeom>
          <a:noFill/>
        </p:spPr>
      </p:pic>
      <p:sp>
        <p:nvSpPr>
          <p:cNvPr id="12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Component Information – Onboard NIC</a:t>
            </a:r>
            <a:r>
              <a:rPr lang="zh-CN" altLang="en-US" dirty="0"/>
              <a:t> </a:t>
            </a:r>
            <a:r>
              <a:rPr lang="en-US" altLang="zh-CN" dirty="0" smtClean="0"/>
              <a:t>page</a:t>
            </a:r>
            <a:endParaRPr lang="zh-CN" altLang="en-US" dirty="0"/>
          </a:p>
        </p:txBody>
      </p:sp>
      <p:sp>
        <p:nvSpPr>
          <p:cNvPr id="13" name="TextBox 19"/>
          <p:cNvSpPr txBox="1"/>
          <p:nvPr/>
        </p:nvSpPr>
        <p:spPr>
          <a:xfrm>
            <a:off x="-116780" y="3246884"/>
            <a:ext cx="1164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such  information as location, </a:t>
            </a:r>
            <a:r>
              <a:rPr lang="en-US" altLang="zh-CN" b="1" dirty="0" smtClean="0">
                <a:solidFill>
                  <a:srgbClr val="FF0000"/>
                </a:solidFill>
              </a:rPr>
              <a:t>link </a:t>
            </a:r>
            <a:r>
              <a:rPr lang="en-US" altLang="zh-CN" b="1" dirty="0">
                <a:solidFill>
                  <a:srgbClr val="FF0000"/>
                </a:solidFill>
              </a:rPr>
              <a:t>state, </a:t>
            </a:r>
            <a:r>
              <a:rPr lang="en-US" altLang="zh-CN" b="1" dirty="0" smtClean="0">
                <a:solidFill>
                  <a:srgbClr val="FF0000"/>
                </a:solidFill>
              </a:rPr>
              <a:t>manufacture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mode,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MAC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address </a:t>
            </a:r>
            <a:r>
              <a:rPr lang="en-US" altLang="zh-CN" b="1" dirty="0">
                <a:solidFill>
                  <a:srgbClr val="FF0000"/>
                </a:solidFill>
              </a:rPr>
              <a:t>and state of Onboard NIC </a:t>
            </a:r>
            <a:r>
              <a:rPr lang="en-US" altLang="zh-CN" b="1" dirty="0" smtClean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95536" y="3645024"/>
            <a:ext cx="82089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6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标题 1"/>
          <p:cNvSpPr txBox="1">
            <a:spLocks/>
          </p:cNvSpPr>
          <p:nvPr/>
        </p:nvSpPr>
        <p:spPr>
          <a:xfrm>
            <a:off x="297690" y="357166"/>
            <a:ext cx="960831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>
                <a:latin typeface="微软雅黑" pitchFamily="34" charset="-122"/>
                <a:ea typeface="微软雅黑" pitchFamily="34" charset="-122"/>
                <a:cs typeface="+mn-cs"/>
              </a:rPr>
              <a:t>P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artitioning module introduction of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I980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-G10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67" name="内容占位符 1"/>
          <p:cNvSpPr txBox="1">
            <a:spLocks/>
          </p:cNvSpPr>
          <p:nvPr/>
        </p:nvSpPr>
        <p:spPr>
          <a:xfrm>
            <a:off x="71406" y="1500174"/>
            <a:ext cx="5541994" cy="4286280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zh-CN" altLang="en-US" sz="32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TextBox 59"/>
          <p:cNvSpPr txBox="1"/>
          <p:nvPr/>
        </p:nvSpPr>
        <p:spPr>
          <a:xfrm>
            <a:off x="-32" y="1000108"/>
            <a:ext cx="2451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Single </a:t>
            </a:r>
            <a:r>
              <a:rPr lang="en-US" altLang="zh-CN" sz="2800" b="1" dirty="0"/>
              <a:t>partition</a:t>
            </a:r>
            <a:endParaRPr lang="zh-CN" altLang="en-US" sz="2800" b="1" dirty="0"/>
          </a:p>
        </p:txBody>
      </p:sp>
      <p:sp>
        <p:nvSpPr>
          <p:cNvPr id="69" name="TextBox 61"/>
          <p:cNvSpPr txBox="1"/>
          <p:nvPr/>
        </p:nvSpPr>
        <p:spPr>
          <a:xfrm>
            <a:off x="193644" y="1758940"/>
            <a:ext cx="4214842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dirty="0" smtClean="0"/>
              <a:t>1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Single</a:t>
            </a:r>
            <a:r>
              <a:rPr lang="en-US" altLang="zh-CN" sz="1400" dirty="0"/>
              <a:t> </a:t>
            </a:r>
            <a:r>
              <a:rPr lang="en-US" altLang="zh-CN" sz="1400" dirty="0" smtClean="0"/>
              <a:t>8-way system</a:t>
            </a:r>
            <a:r>
              <a:rPr lang="en-US" altLang="zh-CN" sz="1400" dirty="0"/>
              <a:t> </a:t>
            </a:r>
            <a:r>
              <a:rPr lang="en-US" altLang="zh-CN" sz="1400" dirty="0" smtClean="0"/>
              <a:t>needs 4</a:t>
            </a:r>
            <a:r>
              <a:rPr lang="en-US" altLang="zh-CN" sz="1400" dirty="0"/>
              <a:t> </a:t>
            </a:r>
            <a:r>
              <a:rPr lang="en-US" altLang="zh-CN" sz="1400" dirty="0" smtClean="0"/>
              <a:t>mainboard modules</a:t>
            </a:r>
            <a:endParaRPr lang="zh-CN" altLang="en-US" sz="1400" dirty="0" smtClean="0"/>
          </a:p>
          <a:p>
            <a:pPr lvl="0">
              <a:lnSpc>
                <a:spcPct val="150000"/>
              </a:lnSpc>
            </a:pPr>
            <a:r>
              <a:rPr lang="en-US" altLang="zh-CN" sz="1400" dirty="0" smtClean="0"/>
              <a:t>2</a:t>
            </a:r>
            <a:r>
              <a:rPr lang="zh-CN" altLang="en-US" sz="1400" dirty="0" smtClean="0"/>
              <a:t>、</a:t>
            </a:r>
            <a:r>
              <a:rPr lang="en-US" altLang="zh-CN" sz="1400" dirty="0"/>
              <a:t>Single </a:t>
            </a:r>
            <a:r>
              <a:rPr lang="en-US" altLang="zh-CN" sz="1400" dirty="0" smtClean="0"/>
              <a:t>4-</a:t>
            </a:r>
            <a:r>
              <a:rPr lang="en-US" altLang="zh-CN" sz="1400" dirty="0"/>
              <a:t>way system needs 2</a:t>
            </a:r>
            <a:r>
              <a:rPr lang="en-US" altLang="zh-CN" sz="1400" dirty="0" smtClean="0"/>
              <a:t> </a:t>
            </a:r>
            <a:r>
              <a:rPr lang="en-US" altLang="zh-CN" sz="1400" dirty="0"/>
              <a:t>mainboard </a:t>
            </a:r>
            <a:r>
              <a:rPr lang="en-US" altLang="zh-CN" sz="1400" dirty="0" smtClean="0"/>
              <a:t>module</a:t>
            </a:r>
            <a:endParaRPr lang="zh-CN" altLang="en-US" sz="1400" dirty="0" smtClean="0"/>
          </a:p>
        </p:txBody>
      </p:sp>
      <p:sp>
        <p:nvSpPr>
          <p:cNvPr id="70" name="TextBox 62"/>
          <p:cNvSpPr txBox="1"/>
          <p:nvPr/>
        </p:nvSpPr>
        <p:spPr>
          <a:xfrm>
            <a:off x="155544" y="1508112"/>
            <a:ext cx="1243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Definition</a:t>
            </a:r>
            <a:endParaRPr lang="zh-CN" altLang="en-US" sz="2000" b="1" dirty="0"/>
          </a:p>
        </p:txBody>
      </p:sp>
      <p:sp>
        <p:nvSpPr>
          <p:cNvPr id="71" name="TextBox 64"/>
          <p:cNvSpPr txBox="1"/>
          <p:nvPr/>
        </p:nvSpPr>
        <p:spPr>
          <a:xfrm>
            <a:off x="176182" y="2471734"/>
            <a:ext cx="1881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Characteristics</a:t>
            </a:r>
            <a:endParaRPr lang="zh-CN" altLang="en-US" sz="2000" b="1" dirty="0"/>
          </a:p>
        </p:txBody>
      </p:sp>
      <p:sp>
        <p:nvSpPr>
          <p:cNvPr id="72" name="TextBox 65"/>
          <p:cNvSpPr txBox="1"/>
          <p:nvPr/>
        </p:nvSpPr>
        <p:spPr>
          <a:xfrm>
            <a:off x="130144" y="2735262"/>
            <a:ext cx="5648356" cy="298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dirty="0" smtClean="0"/>
              <a:t>1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IOE module of </a:t>
            </a:r>
            <a:r>
              <a:rPr lang="en-US" altLang="zh-CN" sz="1400" dirty="0"/>
              <a:t>s</a:t>
            </a:r>
            <a:r>
              <a:rPr lang="en-US" altLang="zh-CN" sz="1400" dirty="0" smtClean="0"/>
              <a:t>ingle </a:t>
            </a:r>
            <a:r>
              <a:rPr lang="en-US" altLang="zh-CN" sz="1400" dirty="0"/>
              <a:t>8-way </a:t>
            </a:r>
            <a:r>
              <a:rPr lang="en-US" altLang="zh-CN" sz="1400" dirty="0" smtClean="0"/>
              <a:t>has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priority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on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IOE 2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4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5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6</a:t>
            </a:r>
          </a:p>
          <a:p>
            <a:pPr lvl="0">
              <a:lnSpc>
                <a:spcPct val="150000"/>
              </a:lnSpc>
            </a:pPr>
            <a:r>
              <a:rPr lang="en-US" altLang="zh-CN" sz="1400" dirty="0" smtClean="0"/>
              <a:t>       </a:t>
            </a:r>
            <a:r>
              <a:rPr lang="en-US" altLang="zh-CN" sz="1400" dirty="0"/>
              <a:t>IOE module of single </a:t>
            </a:r>
            <a:r>
              <a:rPr lang="en-US" altLang="zh-CN" sz="1400" dirty="0" smtClean="0"/>
              <a:t>4-</a:t>
            </a:r>
            <a:r>
              <a:rPr lang="en-US" altLang="zh-CN" sz="1400" dirty="0"/>
              <a:t>way has</a:t>
            </a:r>
            <a:r>
              <a:rPr lang="zh-CN" altLang="en-US" sz="1400" dirty="0"/>
              <a:t> </a:t>
            </a:r>
            <a:r>
              <a:rPr lang="en-US" altLang="zh-CN" sz="1400" dirty="0"/>
              <a:t>priority</a:t>
            </a:r>
            <a:r>
              <a:rPr lang="zh-CN" altLang="en-US" sz="1400" dirty="0"/>
              <a:t> </a:t>
            </a:r>
            <a:r>
              <a:rPr lang="en-US" altLang="zh-CN" sz="1400" dirty="0"/>
              <a:t>on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IOE1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2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5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6</a:t>
            </a:r>
            <a:endParaRPr lang="zh-CN" altLang="en-US" sz="1400" dirty="0" smtClean="0"/>
          </a:p>
          <a:p>
            <a:pPr lvl="0">
              <a:lnSpc>
                <a:spcPct val="150000"/>
              </a:lnSpc>
            </a:pPr>
            <a:r>
              <a:rPr lang="en-US" altLang="zh-CN" sz="1400" dirty="0" smtClean="0"/>
              <a:t>2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Storage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shared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system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can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support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16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hard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disks</a:t>
            </a:r>
            <a:r>
              <a:rPr lang="zh-CN" altLang="en-US" sz="1400" dirty="0" smtClean="0"/>
              <a:t>(</a:t>
            </a:r>
            <a:r>
              <a:rPr lang="en-US" altLang="zh-CN" sz="1400" dirty="0" smtClean="0"/>
              <a:t>max)</a:t>
            </a:r>
            <a:r>
              <a:rPr lang="zh-CN" altLang="en-US" sz="1400" dirty="0" smtClean="0"/>
              <a:t> </a:t>
            </a:r>
            <a:endParaRPr lang="en-US" altLang="zh-CN" sz="1400" dirty="0" smtClean="0"/>
          </a:p>
          <a:p>
            <a:pPr lvl="0">
              <a:lnSpc>
                <a:spcPct val="150000"/>
              </a:lnSpc>
            </a:pPr>
            <a:r>
              <a:rPr lang="en-US" altLang="zh-CN" sz="1400" dirty="0" smtClean="0"/>
              <a:t>3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Management module only needs one</a:t>
            </a:r>
            <a:r>
              <a:rPr lang="en-US" altLang="zh-CN" sz="1400" dirty="0"/>
              <a:t> </a:t>
            </a:r>
            <a:r>
              <a:rPr lang="en-US" altLang="zh-CN" sz="1400" dirty="0" smtClean="0"/>
              <a:t>MM1 and the other one if installed doesn’t has redundant function</a:t>
            </a:r>
            <a:endParaRPr lang="en-US" altLang="zh-CN" sz="1400" dirty="0"/>
          </a:p>
          <a:p>
            <a:pPr lvl="0">
              <a:lnSpc>
                <a:spcPct val="150000"/>
              </a:lnSpc>
            </a:pPr>
            <a:r>
              <a:rPr lang="en-US" altLang="zh-CN" sz="1400" dirty="0" smtClean="0"/>
              <a:t>4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8</a:t>
            </a:r>
            <a:r>
              <a:rPr lang="zh-CN" altLang="en-US" sz="1400" dirty="0" smtClean="0"/>
              <a:t>-</a:t>
            </a:r>
            <a:r>
              <a:rPr lang="en-US" altLang="zh-CN" sz="1400" dirty="0" smtClean="0"/>
              <a:t>way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can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share</a:t>
            </a:r>
            <a:r>
              <a:rPr lang="zh-CN" altLang="en-US" sz="1400" dirty="0" smtClean="0"/>
              <a:t> </a:t>
            </a:r>
            <a:r>
              <a:rPr lang="zh-CN" altLang="zh-CN" sz="1400" dirty="0" smtClean="0"/>
              <a:t>2</a:t>
            </a:r>
            <a:r>
              <a:rPr lang="en-US" altLang="zh-CN" sz="1400" dirty="0" smtClean="0"/>
              <a:t>0-gigabit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module</a:t>
            </a:r>
            <a:r>
              <a:rPr lang="zh-CN" altLang="en-US" sz="1400" dirty="0" smtClean="0"/>
              <a:t>;</a:t>
            </a:r>
            <a:r>
              <a:rPr lang="en-US" altLang="zh-CN" sz="1400" dirty="0" smtClean="0"/>
              <a:t>4-way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only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can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choose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10-</a:t>
            </a:r>
            <a:r>
              <a:rPr lang="en-US" altLang="zh-CN" sz="1400" dirty="0"/>
              <a:t>gigabit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module</a:t>
            </a:r>
          </a:p>
          <a:p>
            <a:pPr lvl="0">
              <a:lnSpc>
                <a:spcPct val="150000"/>
              </a:lnSpc>
            </a:pPr>
            <a:r>
              <a:rPr lang="en-US" altLang="zh-CN" sz="1400" dirty="0" smtClean="0"/>
              <a:t>5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Power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supply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module</a:t>
            </a:r>
            <a:r>
              <a:rPr lang="zh-CN" altLang="en-US" sz="1400" dirty="0" smtClean="0"/>
              <a:t>  </a:t>
            </a:r>
            <a:r>
              <a:rPr lang="en-US" altLang="zh-CN" sz="1400" dirty="0" smtClean="0"/>
              <a:t>and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fan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module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can be 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shared in 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the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whole</a:t>
            </a:r>
            <a:r>
              <a:rPr lang="en-US" altLang="en-US" sz="1400" dirty="0"/>
              <a:t> </a:t>
            </a:r>
            <a:r>
              <a:rPr lang="en-US" altLang="zh-CN" sz="1400" dirty="0" smtClean="0"/>
              <a:t>system</a:t>
            </a:r>
            <a:endParaRPr lang="zh-CN" altLang="en-US" sz="1400" dirty="0" smtClean="0"/>
          </a:p>
        </p:txBody>
      </p:sp>
      <p:sp>
        <p:nvSpPr>
          <p:cNvPr id="73" name="内容占位符 1"/>
          <p:cNvSpPr txBox="1">
            <a:spLocks/>
          </p:cNvSpPr>
          <p:nvPr/>
        </p:nvSpPr>
        <p:spPr>
          <a:xfrm>
            <a:off x="5867400" y="1500174"/>
            <a:ext cx="5880100" cy="4286280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zh-CN" altLang="en-US" sz="32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TextBox 67"/>
          <p:cNvSpPr txBox="1"/>
          <p:nvPr/>
        </p:nvSpPr>
        <p:spPr>
          <a:xfrm>
            <a:off x="6072190" y="1597012"/>
            <a:ext cx="1243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Definition</a:t>
            </a:r>
            <a:endParaRPr lang="zh-CN" altLang="en-US" sz="2000" b="1" dirty="0"/>
          </a:p>
        </p:txBody>
      </p:sp>
      <p:sp>
        <p:nvSpPr>
          <p:cNvPr id="75" name="TextBox 68"/>
          <p:cNvSpPr txBox="1"/>
          <p:nvPr/>
        </p:nvSpPr>
        <p:spPr>
          <a:xfrm>
            <a:off x="5981700" y="2055802"/>
            <a:ext cx="568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400" dirty="0" smtClean="0"/>
              <a:t>4  mainboard modules are installed , and two of them form a 4-way server system.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Thus, there are 2 4-way severs</a:t>
            </a:r>
            <a:r>
              <a:rPr lang="en-US" altLang="zh-CN" sz="1400" dirty="0"/>
              <a:t>: main 4-way and </a:t>
            </a:r>
            <a:r>
              <a:rPr lang="en-US" altLang="zh-CN" sz="1400" dirty="0" smtClean="0"/>
              <a:t>subordinate 4-way.</a:t>
            </a:r>
            <a:endParaRPr lang="zh-CN" altLang="en-US" dirty="0"/>
          </a:p>
        </p:txBody>
      </p:sp>
      <p:sp>
        <p:nvSpPr>
          <p:cNvPr id="76" name="TextBox 69"/>
          <p:cNvSpPr txBox="1"/>
          <p:nvPr/>
        </p:nvSpPr>
        <p:spPr>
          <a:xfrm>
            <a:off x="5940428" y="2644772"/>
            <a:ext cx="180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Characteristics</a:t>
            </a:r>
            <a:endParaRPr lang="zh-CN" altLang="en-US" sz="2000" b="1" dirty="0"/>
          </a:p>
        </p:txBody>
      </p:sp>
      <p:sp>
        <p:nvSpPr>
          <p:cNvPr id="77" name="TextBox 70"/>
          <p:cNvSpPr txBox="1"/>
          <p:nvPr/>
        </p:nvSpPr>
        <p:spPr>
          <a:xfrm>
            <a:off x="5956300" y="3035300"/>
            <a:ext cx="5626100" cy="2650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</a:pPr>
            <a:r>
              <a:rPr lang="en-US" altLang="zh-CN" sz="1400" dirty="0" smtClean="0"/>
              <a:t>1</a:t>
            </a:r>
            <a:r>
              <a:rPr lang="zh-CN" altLang="en-US" sz="1400" dirty="0" smtClean="0"/>
              <a:t>、</a:t>
            </a:r>
            <a:r>
              <a:rPr lang="en-US" altLang="zh-CN" sz="1400" dirty="0"/>
              <a:t>Main</a:t>
            </a:r>
            <a:r>
              <a:rPr lang="zh-CN" altLang="en-US" sz="1400" dirty="0"/>
              <a:t> </a:t>
            </a:r>
            <a:r>
              <a:rPr lang="en-US" altLang="zh-CN" sz="1400" dirty="0"/>
              <a:t>4-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way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use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compute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module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1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and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3;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subordinate </a:t>
            </a:r>
            <a:r>
              <a:rPr lang="en-US" altLang="zh-CN" sz="1400" dirty="0"/>
              <a:t>4-</a:t>
            </a:r>
            <a:r>
              <a:rPr lang="en-US" altLang="zh-CN" sz="1400" dirty="0" smtClean="0"/>
              <a:t>way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use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compute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module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2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and</a:t>
            </a:r>
            <a:r>
              <a:rPr lang="zh-CN" altLang="en-US" sz="1400" dirty="0" smtClean="0"/>
              <a:t> </a:t>
            </a:r>
            <a:r>
              <a:rPr lang="zh-CN" altLang="zh-CN" sz="1400" dirty="0"/>
              <a:t>4</a:t>
            </a:r>
            <a:endParaRPr lang="en-US" altLang="zh-CN" sz="1400" dirty="0" smtClean="0"/>
          </a:p>
          <a:p>
            <a:pPr lvl="0">
              <a:lnSpc>
                <a:spcPts val="2000"/>
              </a:lnSpc>
            </a:pPr>
            <a:r>
              <a:rPr lang="en-US" altLang="zh-CN" sz="1400" dirty="0" smtClean="0"/>
              <a:t>2</a:t>
            </a:r>
            <a:r>
              <a:rPr lang="zh-CN" altLang="en-US" sz="1400" dirty="0" smtClean="0"/>
              <a:t>、</a:t>
            </a:r>
            <a:r>
              <a:rPr lang="en-US" altLang="zh-CN" sz="1400" dirty="0"/>
              <a:t>Main</a:t>
            </a:r>
            <a:r>
              <a:rPr lang="zh-CN" altLang="en-US" sz="1400" dirty="0"/>
              <a:t> </a:t>
            </a:r>
            <a:r>
              <a:rPr lang="en-US" altLang="zh-CN" sz="1400" dirty="0"/>
              <a:t>4-</a:t>
            </a:r>
            <a:r>
              <a:rPr lang="zh-CN" altLang="en-US" sz="1400" dirty="0"/>
              <a:t> </a:t>
            </a:r>
            <a:r>
              <a:rPr lang="en-US" altLang="zh-CN" sz="1400" dirty="0"/>
              <a:t>way</a:t>
            </a:r>
            <a:r>
              <a:rPr lang="zh-CN" altLang="en-US" sz="1400" dirty="0"/>
              <a:t> </a:t>
            </a:r>
            <a:r>
              <a:rPr lang="en-US" altLang="zh-CN" sz="1400" dirty="0"/>
              <a:t>use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IOE1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2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5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6</a:t>
            </a:r>
            <a:r>
              <a:rPr lang="zh-CN" altLang="en-US" sz="1400" dirty="0" smtClean="0"/>
              <a:t>; </a:t>
            </a:r>
            <a:r>
              <a:rPr lang="en-US" altLang="zh-CN" sz="1400" dirty="0"/>
              <a:t>subordinate 4-</a:t>
            </a:r>
            <a:r>
              <a:rPr lang="en-US" altLang="zh-CN" sz="1400" dirty="0" smtClean="0"/>
              <a:t>way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use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IOE3</a:t>
            </a:r>
            <a:r>
              <a:rPr lang="zh-CN" altLang="en-US" sz="1400" dirty="0" smtClean="0"/>
              <a:t>,</a:t>
            </a:r>
            <a:r>
              <a:rPr lang="en-US" altLang="zh-CN" sz="1400" dirty="0" smtClean="0"/>
              <a:t>4</a:t>
            </a:r>
            <a:r>
              <a:rPr lang="zh-CN" altLang="en-US" sz="1400" dirty="0" smtClean="0"/>
              <a:t>,</a:t>
            </a:r>
            <a:r>
              <a:rPr lang="zh-CN" altLang="zh-CN" sz="1400" dirty="0" smtClean="0"/>
              <a:t>7</a:t>
            </a:r>
            <a:r>
              <a:rPr lang="en-US" altLang="zh-CN" sz="1400" dirty="0" smtClean="0"/>
              <a:t>,8.</a:t>
            </a:r>
            <a:r>
              <a:rPr lang="zh-CN" altLang="en-US" sz="1400" dirty="0" smtClean="0"/>
              <a:t>      </a:t>
            </a:r>
          </a:p>
          <a:p>
            <a:pPr lvl="0">
              <a:lnSpc>
                <a:spcPts val="2000"/>
              </a:lnSpc>
            </a:pPr>
            <a:r>
              <a:rPr lang="en-US" altLang="zh-CN" sz="1400" dirty="0" smtClean="0"/>
              <a:t>3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storage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system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is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partitioned</a:t>
            </a:r>
            <a:r>
              <a:rPr lang="zh-CN" altLang="en-US" sz="1400" dirty="0" smtClean="0"/>
              <a:t>:</a:t>
            </a:r>
            <a:r>
              <a:rPr lang="en-US" altLang="zh-CN" sz="1400" dirty="0" smtClean="0"/>
              <a:t>installed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SAS/SAS RAID cards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belong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to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two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4-way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system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and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each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of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them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supports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up</a:t>
            </a:r>
            <a:r>
              <a:rPr lang="zh-CN" altLang="en-US" sz="1400" dirty="0" smtClean="0"/>
              <a:t>  </a:t>
            </a:r>
            <a:r>
              <a:rPr lang="en-US" altLang="zh-CN" sz="1400" dirty="0" smtClean="0"/>
              <a:t>to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8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disks</a:t>
            </a:r>
            <a:r>
              <a:rPr lang="zh-CN" altLang="en-US" sz="1400" dirty="0" smtClean="0"/>
              <a:t> </a:t>
            </a:r>
            <a:endParaRPr lang="en-US" altLang="zh-CN" sz="1400" dirty="0" smtClean="0"/>
          </a:p>
          <a:p>
            <a:pPr lvl="0">
              <a:lnSpc>
                <a:spcPts val="2000"/>
              </a:lnSpc>
            </a:pPr>
            <a:r>
              <a:rPr lang="en-US" altLang="zh-CN" sz="1400" dirty="0" smtClean="0"/>
              <a:t>4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2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management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modules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need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to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be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installed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:</a:t>
            </a:r>
            <a:r>
              <a:rPr lang="zh-CN" altLang="en-US" sz="1400" dirty="0" smtClean="0"/>
              <a:t>  </a:t>
            </a:r>
            <a:r>
              <a:rPr lang="en-US" altLang="zh-CN" sz="1400" dirty="0" smtClean="0"/>
              <a:t>MM1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is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used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for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main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4-way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and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MM2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is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used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for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subordinate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4-way</a:t>
            </a:r>
          </a:p>
          <a:p>
            <a:pPr lvl="0">
              <a:lnSpc>
                <a:spcPts val="2000"/>
              </a:lnSpc>
            </a:pPr>
            <a:r>
              <a:rPr lang="en-US" altLang="zh-CN" sz="1400" dirty="0" smtClean="0"/>
              <a:t>5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10-gigabit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1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is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for</a:t>
            </a:r>
            <a:r>
              <a:rPr lang="zh-CN" altLang="en-US" sz="1400" dirty="0" smtClean="0"/>
              <a:t> </a:t>
            </a:r>
            <a:r>
              <a:rPr lang="en-US" altLang="zh-CN" sz="1400" dirty="0"/>
              <a:t>main</a:t>
            </a:r>
            <a:r>
              <a:rPr lang="zh-CN" altLang="en-US" sz="1400" dirty="0"/>
              <a:t> </a:t>
            </a:r>
            <a:r>
              <a:rPr lang="en-US" altLang="zh-CN" sz="1400" dirty="0"/>
              <a:t>4-</a:t>
            </a:r>
            <a:r>
              <a:rPr lang="en-US" altLang="zh-CN" sz="1400" dirty="0" smtClean="0"/>
              <a:t>way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and</a:t>
            </a:r>
            <a:r>
              <a:rPr lang="zh-CN" altLang="en-US" sz="1400" dirty="0" smtClean="0"/>
              <a:t> </a:t>
            </a:r>
            <a:r>
              <a:rPr lang="en-US" altLang="zh-CN" sz="1400" dirty="0"/>
              <a:t>10-gigabit</a:t>
            </a:r>
            <a:r>
              <a:rPr lang="zh-CN" altLang="en-US" sz="1400" dirty="0"/>
              <a:t> </a:t>
            </a:r>
            <a:r>
              <a:rPr lang="zh-CN" altLang="zh-CN" sz="1400" dirty="0" smtClean="0"/>
              <a:t>2</a:t>
            </a:r>
            <a:r>
              <a:rPr lang="zh-CN" altLang="en-US" sz="1400" dirty="0" smtClean="0"/>
              <a:t> </a:t>
            </a:r>
            <a:r>
              <a:rPr lang="en-US" altLang="zh-CN" sz="1400" dirty="0"/>
              <a:t>is</a:t>
            </a:r>
            <a:r>
              <a:rPr lang="zh-CN" altLang="en-US" sz="1400" dirty="0"/>
              <a:t> </a:t>
            </a:r>
            <a:r>
              <a:rPr lang="en-US" altLang="zh-CN" sz="1400" dirty="0"/>
              <a:t>for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subordinate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4</a:t>
            </a:r>
            <a:r>
              <a:rPr lang="en-US" altLang="zh-CN" sz="1400" dirty="0"/>
              <a:t>-</a:t>
            </a:r>
            <a:r>
              <a:rPr lang="en-US" altLang="zh-CN" sz="1400" dirty="0" smtClean="0"/>
              <a:t>way</a:t>
            </a:r>
          </a:p>
          <a:p>
            <a:pPr lvl="0">
              <a:lnSpc>
                <a:spcPts val="2000"/>
              </a:lnSpc>
            </a:pPr>
            <a:r>
              <a:rPr lang="en-US" altLang="zh-CN" sz="1400" dirty="0" smtClean="0"/>
              <a:t>6</a:t>
            </a:r>
            <a:r>
              <a:rPr lang="zh-CN" altLang="en-US" sz="1400" dirty="0" smtClean="0"/>
              <a:t>、</a:t>
            </a:r>
            <a:r>
              <a:rPr lang="en-US" altLang="zh-CN" sz="1400" dirty="0"/>
              <a:t>Power</a:t>
            </a:r>
            <a:r>
              <a:rPr lang="zh-CN" altLang="en-US" sz="1400" dirty="0"/>
              <a:t> </a:t>
            </a:r>
            <a:r>
              <a:rPr lang="en-US" altLang="zh-CN" sz="1400" dirty="0"/>
              <a:t>supply</a:t>
            </a:r>
            <a:r>
              <a:rPr lang="zh-CN" altLang="en-US" sz="1400" dirty="0"/>
              <a:t> </a:t>
            </a:r>
            <a:r>
              <a:rPr lang="en-US" altLang="zh-CN" sz="1400" dirty="0"/>
              <a:t>module</a:t>
            </a:r>
            <a:r>
              <a:rPr lang="zh-CN" altLang="en-US" sz="1400" dirty="0"/>
              <a:t>  </a:t>
            </a:r>
            <a:r>
              <a:rPr lang="en-US" altLang="zh-CN" sz="1400" dirty="0"/>
              <a:t>and</a:t>
            </a:r>
            <a:r>
              <a:rPr lang="zh-CN" altLang="en-US" sz="1400" dirty="0"/>
              <a:t> </a:t>
            </a:r>
            <a:r>
              <a:rPr lang="en-US" altLang="zh-CN" sz="1400" dirty="0"/>
              <a:t>fan</a:t>
            </a:r>
            <a:r>
              <a:rPr lang="zh-CN" altLang="en-US" sz="1400" dirty="0"/>
              <a:t> </a:t>
            </a:r>
            <a:r>
              <a:rPr lang="en-US" altLang="zh-CN" sz="1400" dirty="0"/>
              <a:t>module</a:t>
            </a:r>
            <a:r>
              <a:rPr lang="zh-CN" altLang="en-US" sz="1400" dirty="0"/>
              <a:t> </a:t>
            </a:r>
            <a:r>
              <a:rPr lang="en-US" altLang="zh-CN" sz="1400" dirty="0"/>
              <a:t>can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be shared in</a:t>
            </a:r>
            <a:r>
              <a:rPr lang="zh-CN" altLang="en-US" sz="1400" dirty="0" smtClean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whole</a:t>
            </a:r>
            <a:r>
              <a:rPr lang="zh-CN" altLang="en-US" sz="1400" dirty="0"/>
              <a:t> </a:t>
            </a:r>
            <a:r>
              <a:rPr lang="en-US" altLang="zh-CN" sz="1400" dirty="0" smtClean="0"/>
              <a:t>system</a:t>
            </a:r>
            <a:endParaRPr lang="zh-CN" altLang="en-US" sz="1400" dirty="0" smtClean="0"/>
          </a:p>
        </p:txBody>
      </p:sp>
      <p:sp>
        <p:nvSpPr>
          <p:cNvPr id="78" name="TextBox 71"/>
          <p:cNvSpPr txBox="1"/>
          <p:nvPr/>
        </p:nvSpPr>
        <p:spPr>
          <a:xfrm>
            <a:off x="7123114" y="987408"/>
            <a:ext cx="332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Dual </a:t>
            </a:r>
            <a:r>
              <a:rPr lang="en-US" altLang="zh-TW" sz="2800" b="1" dirty="0"/>
              <a:t>partition</a:t>
            </a:r>
            <a:endParaRPr lang="zh-CN" altLang="en-US" sz="2800" b="1" dirty="0"/>
          </a:p>
        </p:txBody>
      </p:sp>
      <p:sp>
        <p:nvSpPr>
          <p:cNvPr id="79" name="矩形 78"/>
          <p:cNvSpPr/>
          <p:nvPr/>
        </p:nvSpPr>
        <p:spPr>
          <a:xfrm>
            <a:off x="142844" y="5857892"/>
            <a:ext cx="11287156" cy="9286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dirty="0" smtClean="0"/>
              <a:t>Single</a:t>
            </a:r>
            <a:r>
              <a:rPr lang="zh-CN" altLang="en-US" dirty="0" smtClean="0"/>
              <a:t> </a:t>
            </a:r>
            <a:r>
              <a:rPr lang="en-US" altLang="zh-CN" dirty="0" smtClean="0"/>
              <a:t>8-way</a:t>
            </a:r>
            <a:r>
              <a:rPr lang="zh-CN" altLang="en-US" dirty="0" smtClean="0"/>
              <a:t>：</a:t>
            </a:r>
            <a:r>
              <a:rPr lang="en-US" altLang="zh-CN" dirty="0" smtClean="0"/>
              <a:t>8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CPU+16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disks+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module[MM1</a:t>
            </a:r>
            <a:r>
              <a:rPr lang="en-US" altLang="zh-CN" dirty="0"/>
              <a:t>]+choose</a:t>
            </a:r>
            <a:r>
              <a:rPr lang="zh-CN" altLang="en-US" dirty="0"/>
              <a:t> </a:t>
            </a:r>
            <a:r>
              <a:rPr lang="en-US" altLang="zh-CN" dirty="0"/>
              <a:t>10-gigabit</a:t>
            </a:r>
            <a:r>
              <a:rPr lang="zh-CN" altLang="en-US" dirty="0"/>
              <a:t> </a:t>
            </a:r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1&amp;2+IOE2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4</a:t>
            </a:r>
            <a:r>
              <a:rPr lang="zh-CN" altLang="en-US" dirty="0" smtClean="0"/>
              <a:t>、</a:t>
            </a:r>
            <a:r>
              <a:rPr lang="en-US" altLang="zh-CN" dirty="0" smtClean="0"/>
              <a:t>5</a:t>
            </a:r>
            <a:r>
              <a:rPr lang="zh-CN" altLang="en-US" dirty="0" smtClean="0"/>
              <a:t>、</a:t>
            </a:r>
            <a:r>
              <a:rPr lang="en-US" altLang="zh-CN" dirty="0" smtClean="0"/>
              <a:t>6</a:t>
            </a:r>
          </a:p>
          <a:p>
            <a:pPr lvl="0"/>
            <a:r>
              <a:rPr lang="en-US" altLang="zh-CN" dirty="0" smtClean="0"/>
              <a:t>Main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4-</a:t>
            </a:r>
            <a:r>
              <a:rPr lang="zh-CN" altLang="en-US" dirty="0" smtClean="0"/>
              <a:t> </a:t>
            </a:r>
            <a:r>
              <a:rPr lang="en-US" altLang="zh-CN" dirty="0" smtClean="0"/>
              <a:t>way</a:t>
            </a:r>
            <a:r>
              <a:rPr lang="zh-CN" altLang="en-US" dirty="0" smtClean="0"/>
              <a:t>：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CPU+8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disks+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/>
              <a:t>module [</a:t>
            </a:r>
            <a:r>
              <a:rPr lang="en-US" altLang="zh-CN" dirty="0" smtClean="0"/>
              <a:t>MM1]</a:t>
            </a:r>
            <a:r>
              <a:rPr lang="en-US" altLang="zh-CN" dirty="0"/>
              <a:t>+choose</a:t>
            </a:r>
            <a:r>
              <a:rPr lang="zh-CN" altLang="en-US" dirty="0"/>
              <a:t> </a:t>
            </a:r>
            <a:r>
              <a:rPr lang="en-US" altLang="zh-CN" dirty="0"/>
              <a:t>10-gigabit</a:t>
            </a:r>
            <a:r>
              <a:rPr lang="zh-CN" altLang="en-US" dirty="0"/>
              <a:t> </a:t>
            </a:r>
            <a:r>
              <a:rPr lang="en-US" altLang="zh-CN" dirty="0" smtClean="0"/>
              <a:t>module1+IOE1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5</a:t>
            </a:r>
            <a:r>
              <a:rPr lang="zh-CN" altLang="en-US" dirty="0" smtClean="0"/>
              <a:t>、</a:t>
            </a:r>
            <a:r>
              <a:rPr lang="en-US" altLang="zh-CN" dirty="0" smtClean="0"/>
              <a:t>6</a:t>
            </a:r>
          </a:p>
          <a:p>
            <a:pPr lvl="0"/>
            <a:r>
              <a:rPr lang="en-US" altLang="zh-CN" dirty="0" smtClean="0"/>
              <a:t>Subordinate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4-way</a:t>
            </a:r>
            <a:r>
              <a:rPr lang="zh-CN" altLang="en-US" dirty="0" smtClean="0"/>
              <a:t>：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CPU+8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disks+</a:t>
            </a:r>
            <a:r>
              <a:rPr lang="zh-CN" altLang="en-US" dirty="0" smtClean="0"/>
              <a:t> 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 [MM2</a:t>
            </a:r>
            <a:r>
              <a:rPr lang="en-US" altLang="zh-CN" dirty="0"/>
              <a:t>]+choose</a:t>
            </a:r>
            <a:r>
              <a:rPr lang="zh-CN" altLang="en-US" dirty="0"/>
              <a:t> </a:t>
            </a:r>
            <a:r>
              <a:rPr lang="en-US" altLang="zh-CN" dirty="0"/>
              <a:t>10-gigabit</a:t>
            </a:r>
            <a:r>
              <a:rPr lang="zh-CN" altLang="en-US" dirty="0"/>
              <a:t> </a:t>
            </a:r>
            <a:r>
              <a:rPr lang="en-US" altLang="zh-CN" dirty="0" smtClean="0"/>
              <a:t>module2+IOE3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4</a:t>
            </a:r>
            <a:r>
              <a:rPr lang="zh-CN" altLang="en-US" dirty="0" smtClean="0"/>
              <a:t>、</a:t>
            </a:r>
            <a:r>
              <a:rPr lang="en-US" altLang="zh-CN" dirty="0" smtClean="0"/>
              <a:t>7</a:t>
            </a:r>
            <a:r>
              <a:rPr lang="zh-CN" altLang="en-US" dirty="0" smtClean="0"/>
              <a:t>、</a:t>
            </a:r>
            <a:r>
              <a:rPr lang="en-US" altLang="zh-CN" dirty="0" smtClean="0"/>
              <a:t>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2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wrm\Desktop\8路用户手册\BMC Picture\BMC_Message\Component\Expander N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33550"/>
            <a:ext cx="8136904" cy="3295650"/>
          </a:xfrm>
          <a:prstGeom prst="rect">
            <a:avLst/>
          </a:prstGeom>
          <a:noFill/>
        </p:spPr>
      </p:pic>
      <p:sp>
        <p:nvSpPr>
          <p:cNvPr id="12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Component Information – Expander NIC</a:t>
            </a:r>
            <a:r>
              <a:rPr lang="en-US" altLang="en-US" dirty="0"/>
              <a:t> </a:t>
            </a:r>
            <a:r>
              <a:rPr lang="en-US" altLang="en-US" dirty="0" smtClean="0"/>
              <a:t>page</a:t>
            </a:r>
            <a:endParaRPr lang="zh-CN" altLang="en-US" dirty="0"/>
          </a:p>
        </p:txBody>
      </p:sp>
      <p:sp>
        <p:nvSpPr>
          <p:cNvPr id="13" name="TextBox 19"/>
          <p:cNvSpPr txBox="1"/>
          <p:nvPr/>
        </p:nvSpPr>
        <p:spPr>
          <a:xfrm>
            <a:off x="0" y="3347700"/>
            <a:ext cx="984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such  information as location, </a:t>
            </a:r>
            <a:r>
              <a:rPr lang="en-US" altLang="zh-CN" b="1" dirty="0" smtClean="0">
                <a:solidFill>
                  <a:srgbClr val="FF0000"/>
                </a:solidFill>
              </a:rPr>
              <a:t>port, manufacture 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MAC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address </a:t>
            </a:r>
            <a:r>
              <a:rPr lang="en-US" altLang="zh-CN" b="1" dirty="0" smtClean="0">
                <a:solidFill>
                  <a:srgbClr val="FF0000"/>
                </a:solidFill>
              </a:rPr>
              <a:t>of </a:t>
            </a:r>
            <a:r>
              <a:rPr lang="en-US" altLang="zh-CN" b="1" dirty="0">
                <a:solidFill>
                  <a:srgbClr val="FF0000"/>
                </a:solidFill>
              </a:rPr>
              <a:t>Expander </a:t>
            </a:r>
            <a:r>
              <a:rPr lang="en-US" altLang="zh-CN" b="1" dirty="0" smtClean="0">
                <a:solidFill>
                  <a:srgbClr val="FF0000"/>
                </a:solidFill>
              </a:rPr>
              <a:t>NIC.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95536" y="3645024"/>
            <a:ext cx="82089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8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"/>
          <p:cNvSpPr txBox="1"/>
          <p:nvPr/>
        </p:nvSpPr>
        <p:spPr>
          <a:xfrm>
            <a:off x="251520" y="7733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Configuration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submenu-1</a:t>
            </a:r>
            <a:endParaRPr lang="zh-CN" altLang="en-US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51438"/>
              </p:ext>
            </p:extLst>
          </p:nvPr>
        </p:nvGraphicFramePr>
        <p:xfrm>
          <a:off x="4716016" y="1196752"/>
          <a:ext cx="6282184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546"/>
                <a:gridCol w="34776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submenu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function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Active Directory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activity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directory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DNS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Domain Name Service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Event Log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strategies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system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log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LDAP/E-Directory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lightweight directory access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Mouse</a:t>
                      </a:r>
                      <a:r>
                        <a:rPr lang="en-US" altLang="zh-CN" baseline="0" dirty="0" smtClean="0"/>
                        <a:t> Mode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mouse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mode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NCSI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external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network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Network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network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port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Network Bond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network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convergence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Network Link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BMC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using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port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NTP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network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time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lock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PAM Order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order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login module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PEF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event filter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RADIUS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RADIUS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图片 12" descr="C:\Users\wrm\Desktop\8路用户手册\BMC Picture\修改\configuration submenu2.jpg"/>
          <p:cNvPicPr/>
          <p:nvPr/>
        </p:nvPicPr>
        <p:blipFill>
          <a:blip r:embed="rId3" cstate="print"/>
          <a:srcRect l="19494" r="1684" b="1587"/>
          <a:stretch>
            <a:fillRect/>
          </a:stretch>
        </p:blipFill>
        <p:spPr bwMode="auto">
          <a:xfrm>
            <a:off x="467544" y="1484784"/>
            <a:ext cx="36004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15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/>
          <p:nvPr/>
        </p:nvSpPr>
        <p:spPr>
          <a:xfrm>
            <a:off x="213420" y="6844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Introduction of I980-G10</a:t>
            </a:r>
            <a:r>
              <a:rPr lang="zh-CN" altLang="en-US" dirty="0"/>
              <a:t> </a:t>
            </a:r>
            <a:r>
              <a:rPr lang="en-US" altLang="zh-CN" dirty="0"/>
              <a:t>BMC Configuration</a:t>
            </a:r>
            <a:r>
              <a:rPr lang="zh-CN" altLang="en-US" dirty="0"/>
              <a:t> </a:t>
            </a:r>
            <a:r>
              <a:rPr lang="en-US" altLang="zh-CN" dirty="0" smtClean="0"/>
              <a:t>submenu</a:t>
            </a:r>
            <a:r>
              <a:rPr lang="en-US" altLang="zh-CN" dirty="0"/>
              <a:t>-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568388"/>
              </p:ext>
            </p:extLst>
          </p:nvPr>
        </p:nvGraphicFramePr>
        <p:xfrm>
          <a:off x="611560" y="1844824"/>
          <a:ext cx="650044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247"/>
                <a:gridCol w="429619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submenu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function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Remote Session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 remote conversation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Services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service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BMC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running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SMTP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Set the simple mail transfer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protocol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SSL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 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secure socket layer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System and Audit 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system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logs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and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auditing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logs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Users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BMC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user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Virtual Media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virtual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media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function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 descr="C:\Users\wrm\Desktop\8路用户手册\BMC Picture\修改\configuration submenu2-2.jpg"/>
          <p:cNvPicPr/>
          <p:nvPr/>
        </p:nvPicPr>
        <p:blipFill>
          <a:blip r:embed="rId3" cstate="print"/>
          <a:srcRect l="20308" r="3014"/>
          <a:stretch>
            <a:fillRect/>
          </a:stretch>
        </p:blipFill>
        <p:spPr bwMode="auto">
          <a:xfrm>
            <a:off x="7624440" y="1099344"/>
            <a:ext cx="36004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1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Configuration\Mouse Mode.jpg"/>
          <p:cNvPicPr>
            <a:picLocks noChangeAspect="1" noChangeArrowheads="1"/>
          </p:cNvPicPr>
          <p:nvPr/>
        </p:nvPicPr>
        <p:blipFill>
          <a:blip r:embed="rId3" cstate="print"/>
          <a:srcRect t="26810" b="16375"/>
          <a:stretch>
            <a:fillRect/>
          </a:stretch>
        </p:blipFill>
        <p:spPr bwMode="auto">
          <a:xfrm>
            <a:off x="323528" y="1916832"/>
            <a:ext cx="8496944" cy="3528392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Mouse Mode</a:t>
            </a:r>
            <a:r>
              <a:rPr lang="en-US" altLang="en-US" dirty="0"/>
              <a:t> </a:t>
            </a:r>
            <a:r>
              <a:rPr lang="en-US" altLang="en-US" dirty="0" smtClean="0"/>
              <a:t>menu 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611560" y="3284984"/>
            <a:ext cx="511256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11560" y="3717032"/>
            <a:ext cx="511256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11560" y="4149080"/>
            <a:ext cx="309634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5652120" y="3284984"/>
            <a:ext cx="439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Relative </a:t>
            </a:r>
            <a:r>
              <a:rPr lang="en-US" altLang="zh-CN" b="1" dirty="0" smtClean="0">
                <a:solidFill>
                  <a:srgbClr val="FF0000"/>
                </a:solidFill>
              </a:rPr>
              <a:t>mode</a:t>
            </a:r>
            <a:r>
              <a:rPr lang="zh-CN" altLang="en-US" b="1" dirty="0" smtClean="0">
                <a:solidFill>
                  <a:srgbClr val="FF0000"/>
                </a:solidFill>
              </a:rPr>
              <a:t>, </a:t>
            </a:r>
            <a:r>
              <a:rPr lang="en-US" altLang="zh-CN" b="1" dirty="0" smtClean="0">
                <a:solidFill>
                  <a:srgbClr val="FF0000"/>
                </a:solidFill>
              </a:rPr>
              <a:t>for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Linux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system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5724128" y="3707740"/>
            <a:ext cx="472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Absolute m</a:t>
            </a:r>
            <a:r>
              <a:rPr lang="en-US" altLang="zh-CN" b="1" dirty="0" smtClean="0">
                <a:solidFill>
                  <a:srgbClr val="FF0000"/>
                </a:solidFill>
              </a:rPr>
              <a:t>ode</a:t>
            </a:r>
            <a:r>
              <a:rPr lang="zh-CN" altLang="en-US" b="1" dirty="0" smtClean="0">
                <a:solidFill>
                  <a:srgbClr val="FF0000"/>
                </a:solidFill>
              </a:rPr>
              <a:t>，</a:t>
            </a:r>
            <a:r>
              <a:rPr lang="en-US" altLang="zh-CN" b="1" dirty="0" smtClean="0">
                <a:solidFill>
                  <a:srgbClr val="FF0000"/>
                </a:solidFill>
              </a:rPr>
              <a:t>for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Windows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system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3563888" y="4139788"/>
            <a:ext cx="390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Other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mode</a:t>
            </a:r>
            <a:r>
              <a:rPr lang="zh-CN" altLang="en-US" b="1" dirty="0" smtClean="0">
                <a:solidFill>
                  <a:srgbClr val="FF0000"/>
                </a:solidFill>
              </a:rPr>
              <a:t>，</a:t>
            </a:r>
            <a:r>
              <a:rPr lang="en-US" altLang="zh-CN" b="1" dirty="0" smtClean="0">
                <a:solidFill>
                  <a:srgbClr val="FF0000"/>
                </a:solidFill>
              </a:rPr>
              <a:t>for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SLES-11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system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NCSI.jpg"/>
          <p:cNvPicPr/>
          <p:nvPr/>
        </p:nvPicPr>
        <p:blipFill>
          <a:blip r:embed="rId3" cstate="print"/>
          <a:srcRect t="27131" b="16935"/>
          <a:stretch>
            <a:fillRect/>
          </a:stretch>
        </p:blipFill>
        <p:spPr>
          <a:xfrm>
            <a:off x="539552" y="1844824"/>
            <a:ext cx="7992888" cy="3816424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NCSI</a:t>
            </a:r>
            <a:r>
              <a:rPr lang="en-US" altLang="zh-CN" dirty="0"/>
              <a:t> </a:t>
            </a:r>
            <a:r>
              <a:rPr lang="en-US" altLang="zh-CN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611560" y="3212976"/>
            <a:ext cx="180020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11560" y="3645024"/>
            <a:ext cx="2232248" cy="12961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2339752" y="3212976"/>
            <a:ext cx="427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Set mode  of automatic failover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2843808" y="4139788"/>
            <a:ext cx="257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Manual </a:t>
            </a:r>
            <a:r>
              <a:rPr lang="en-US" altLang="zh-CN" b="1" dirty="0" smtClean="0">
                <a:solidFill>
                  <a:srgbClr val="FF0000"/>
                </a:solidFill>
              </a:rPr>
              <a:t>setting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Network Bond</a:t>
            </a:r>
            <a:r>
              <a:rPr lang="en-US" altLang="zh-CN" dirty="0"/>
              <a:t> </a:t>
            </a:r>
            <a:r>
              <a:rPr lang="en-US" altLang="zh-CN" dirty="0" smtClean="0"/>
              <a:t>menu</a:t>
            </a:r>
            <a:endParaRPr lang="zh-CN" altLang="en-US" dirty="0"/>
          </a:p>
        </p:txBody>
      </p:sp>
      <p:pic>
        <p:nvPicPr>
          <p:cNvPr id="7" name="Picture 2" descr="C:\Users\wrm\Desktop\8路用户手册\BMC Picture\BMC_Message\Configuration\Network Bond.jpg"/>
          <p:cNvPicPr>
            <a:picLocks noChangeAspect="1" noChangeArrowheads="1"/>
          </p:cNvPicPr>
          <p:nvPr/>
        </p:nvPicPr>
        <p:blipFill>
          <a:blip r:embed="rId3" cstate="print"/>
          <a:srcRect t="26810" b="12896"/>
          <a:stretch>
            <a:fillRect/>
          </a:stretch>
        </p:blipFill>
        <p:spPr bwMode="auto">
          <a:xfrm>
            <a:off x="395536" y="1772816"/>
            <a:ext cx="8352928" cy="3744416"/>
          </a:xfrm>
          <a:prstGeom prst="rect">
            <a:avLst/>
          </a:prstGeom>
          <a:noFill/>
        </p:spPr>
      </p:pic>
      <p:sp>
        <p:nvSpPr>
          <p:cNvPr id="8" name="圆角矩形 7"/>
          <p:cNvSpPr/>
          <p:nvPr/>
        </p:nvSpPr>
        <p:spPr>
          <a:xfrm>
            <a:off x="467544" y="2852936"/>
            <a:ext cx="302433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491880" y="2780928"/>
            <a:ext cx="527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Selecting it starts Network Bond function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67544" y="3501008"/>
            <a:ext cx="302433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563888" y="3501008"/>
            <a:ext cx="528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After starting,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default </a:t>
            </a:r>
            <a:r>
              <a:rPr lang="en-US" altLang="zh-CN" b="1" dirty="0" smtClean="0">
                <a:solidFill>
                  <a:srgbClr val="FF0000"/>
                </a:solidFill>
              </a:rPr>
              <a:t>interface is for option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67544" y="3861048"/>
            <a:ext cx="302433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563888" y="3851756"/>
            <a:ext cx="476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Selecting </a:t>
            </a:r>
            <a:r>
              <a:rPr lang="en-US" altLang="zh-CN" b="1" dirty="0">
                <a:solidFill>
                  <a:srgbClr val="FF0000"/>
                </a:solidFill>
              </a:rPr>
              <a:t>it starts </a:t>
            </a:r>
            <a:r>
              <a:rPr lang="en-US" altLang="zh-CN" b="1" dirty="0" smtClean="0">
                <a:solidFill>
                  <a:srgbClr val="FF0000"/>
                </a:solidFill>
              </a:rPr>
              <a:t>auto</a:t>
            </a:r>
            <a:r>
              <a:rPr lang="en-US" altLang="zh-CN" b="1" dirty="0">
                <a:solidFill>
                  <a:srgbClr val="FF0000"/>
                </a:solidFill>
              </a:rPr>
              <a:t>-</a:t>
            </a:r>
            <a:r>
              <a:rPr lang="en-US" altLang="zh-CN" b="1" dirty="0" smtClean="0">
                <a:solidFill>
                  <a:srgbClr val="FF0000"/>
                </a:solidFill>
              </a:rPr>
              <a:t>configuration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PAM Order.jpg"/>
          <p:cNvPicPr/>
          <p:nvPr/>
        </p:nvPicPr>
        <p:blipFill>
          <a:blip r:embed="rId3" cstate="print"/>
          <a:srcRect t="27115"/>
          <a:stretch>
            <a:fillRect/>
          </a:stretch>
        </p:blipFill>
        <p:spPr>
          <a:xfrm>
            <a:off x="2986460" y="1739032"/>
            <a:ext cx="8064896" cy="3816424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PAM Order</a:t>
            </a:r>
            <a:r>
              <a:rPr lang="en-US" altLang="zh-CN" dirty="0"/>
              <a:t> </a:t>
            </a:r>
            <a:r>
              <a:rPr lang="en-US" altLang="zh-CN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3287192" y="2531120"/>
            <a:ext cx="1080120" cy="23762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450317" y="3352800"/>
            <a:ext cx="460851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15"/>
          <p:cNvSpPr txBox="1"/>
          <p:nvPr/>
        </p:nvSpPr>
        <p:spPr>
          <a:xfrm>
            <a:off x="5106650" y="3805932"/>
            <a:ext cx="483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 up/down button to adjust module order.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524492" y="2776860"/>
            <a:ext cx="271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 it and choose different modules</a:t>
            </a:r>
            <a:r>
              <a:rPr lang="en-US" altLang="zh-CN" b="1" dirty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wrm\Desktop\8路用户手册\BMC Picture\BMC_Message\Configuration\PEF.jpg"/>
          <p:cNvPicPr>
            <a:picLocks noChangeAspect="1" noChangeArrowheads="1"/>
          </p:cNvPicPr>
          <p:nvPr/>
        </p:nvPicPr>
        <p:blipFill>
          <a:blip r:embed="rId3" cstate="print"/>
          <a:srcRect t="26810" b="3620"/>
          <a:stretch>
            <a:fillRect/>
          </a:stretch>
        </p:blipFill>
        <p:spPr bwMode="auto">
          <a:xfrm>
            <a:off x="395536" y="1700808"/>
            <a:ext cx="8208912" cy="4320480"/>
          </a:xfrm>
          <a:prstGeom prst="rect">
            <a:avLst/>
          </a:prstGeom>
          <a:noFill/>
        </p:spPr>
      </p:pic>
      <p:sp>
        <p:nvSpPr>
          <p:cNvPr id="12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PEF</a:t>
            </a:r>
            <a:r>
              <a:rPr lang="en-US" altLang="zh-CN" dirty="0"/>
              <a:t> </a:t>
            </a:r>
            <a:r>
              <a:rPr lang="en-US" altLang="zh-CN" dirty="0" smtClean="0"/>
              <a:t>menu</a:t>
            </a:r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467544" y="2852936"/>
            <a:ext cx="3240360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8"/>
          <p:cNvSpPr txBox="1"/>
          <p:nvPr/>
        </p:nvSpPr>
        <p:spPr>
          <a:xfrm>
            <a:off x="3635896" y="29969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 it to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change various labs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7544" y="3717032"/>
            <a:ext cx="7848872" cy="16561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0"/>
          <p:cNvSpPr txBox="1"/>
          <p:nvPr/>
        </p:nvSpPr>
        <p:spPr>
          <a:xfrm>
            <a:off x="2483768" y="42930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Event </a:t>
            </a:r>
            <a:r>
              <a:rPr lang="en-US" altLang="zh-CN" b="1" dirty="0" smtClean="0">
                <a:solidFill>
                  <a:srgbClr val="FF0000"/>
                </a:solidFill>
              </a:rPr>
              <a:t>filter lists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7092280" y="5373216"/>
            <a:ext cx="136815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2"/>
          <p:cNvSpPr txBox="1"/>
          <p:nvPr/>
        </p:nvSpPr>
        <p:spPr>
          <a:xfrm>
            <a:off x="5724128" y="5723964"/>
            <a:ext cx="451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Filter can be added, modified and deleted.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RADIUS.jpg"/>
          <p:cNvPicPr/>
          <p:nvPr/>
        </p:nvPicPr>
        <p:blipFill>
          <a:blip r:embed="rId3" cstate="print"/>
          <a:srcRect t="27299" b="14695"/>
          <a:stretch>
            <a:fillRect/>
          </a:stretch>
        </p:blipFill>
        <p:spPr>
          <a:xfrm>
            <a:off x="286561" y="1628800"/>
            <a:ext cx="8461903" cy="410445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RADIUS</a:t>
            </a:r>
            <a:r>
              <a:rPr lang="en-US" altLang="zh-CN" dirty="0"/>
              <a:t> </a:t>
            </a:r>
            <a:r>
              <a:rPr lang="en-US" altLang="zh-CN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611560" y="2852936"/>
            <a:ext cx="223224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843808" y="2780928"/>
            <a:ext cx="430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Selecting it starts RADIUS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function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39552" y="3203684"/>
            <a:ext cx="3024336" cy="13774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3563888" y="3501008"/>
            <a:ext cx="265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Set RADIUS function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C:\Users\wrm\Desktop\8路用户手册\BMC Picture\BMC_Message\Configuration\Services.jpg"/>
          <p:cNvPicPr/>
          <p:nvPr/>
        </p:nvPicPr>
        <p:blipFill>
          <a:blip r:embed="rId3" cstate="print"/>
          <a:srcRect t="25872" b="15746"/>
          <a:stretch>
            <a:fillRect/>
          </a:stretch>
        </p:blipFill>
        <p:spPr bwMode="auto">
          <a:xfrm>
            <a:off x="539552" y="1988840"/>
            <a:ext cx="80648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Services</a:t>
            </a:r>
            <a:r>
              <a:rPr lang="en-US" altLang="zh-CN" dirty="0"/>
              <a:t> </a:t>
            </a:r>
            <a:r>
              <a:rPr lang="en-US" altLang="zh-CN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7956376" y="5301208"/>
            <a:ext cx="576064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413000" y="5301208"/>
            <a:ext cx="554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After selecting serve item, click here to  modify it.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39552" y="3275692"/>
            <a:ext cx="8064896" cy="20255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BMC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server lists</a:t>
            </a:r>
            <a:endParaRPr lang="zh-CN" alt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2"/>
          <p:cNvGrpSpPr/>
          <p:nvPr/>
        </p:nvGrpSpPr>
        <p:grpSpPr>
          <a:xfrm>
            <a:off x="127000" y="1264468"/>
            <a:ext cx="12065000" cy="2393132"/>
            <a:chOff x="30545" y="653716"/>
            <a:chExt cx="9918761" cy="2886454"/>
          </a:xfrm>
        </p:grpSpPr>
        <p:grpSp>
          <p:nvGrpSpPr>
            <p:cNvPr id="83" name="组合 91"/>
            <p:cNvGrpSpPr/>
            <p:nvPr/>
          </p:nvGrpSpPr>
          <p:grpSpPr>
            <a:xfrm>
              <a:off x="30545" y="653716"/>
              <a:ext cx="9399239" cy="2717956"/>
              <a:chOff x="538871" y="796592"/>
              <a:chExt cx="9399239" cy="2717956"/>
            </a:xfrm>
          </p:grpSpPr>
          <p:grpSp>
            <p:nvGrpSpPr>
              <p:cNvPr id="91" name="组合 88"/>
              <p:cNvGrpSpPr/>
              <p:nvPr/>
            </p:nvGrpSpPr>
            <p:grpSpPr>
              <a:xfrm>
                <a:off x="538871" y="796592"/>
                <a:ext cx="8521452" cy="2717956"/>
                <a:chOff x="538871" y="585088"/>
                <a:chExt cx="8521452" cy="2717956"/>
              </a:xfrm>
            </p:grpSpPr>
            <p:grpSp>
              <p:nvGrpSpPr>
                <p:cNvPr id="93" name="组合 86"/>
                <p:cNvGrpSpPr/>
                <p:nvPr/>
              </p:nvGrpSpPr>
              <p:grpSpPr>
                <a:xfrm>
                  <a:off x="4000496" y="630776"/>
                  <a:ext cx="1696768" cy="2371064"/>
                  <a:chOff x="4161116" y="630776"/>
                  <a:chExt cx="1696768" cy="2371064"/>
                </a:xfrm>
              </p:grpSpPr>
              <p:cxnSp>
                <p:nvCxnSpPr>
                  <p:cNvPr id="145" name="直接连接符 54"/>
                  <p:cNvCxnSpPr/>
                  <p:nvPr/>
                </p:nvCxnSpPr>
                <p:spPr>
                  <a:xfrm rot="5400000">
                    <a:off x="5297107" y="2321711"/>
                    <a:ext cx="1071570" cy="1588"/>
                  </a:xfrm>
                  <a:prstGeom prst="line">
                    <a:avLst/>
                  </a:prstGeom>
                  <a:ln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6" name="组合 85"/>
                  <p:cNvGrpSpPr/>
                  <p:nvPr/>
                </p:nvGrpSpPr>
                <p:grpSpPr>
                  <a:xfrm>
                    <a:off x="4161116" y="630776"/>
                    <a:ext cx="1696768" cy="2371064"/>
                    <a:chOff x="4000496" y="630776"/>
                    <a:chExt cx="1696768" cy="2371064"/>
                  </a:xfrm>
                </p:grpSpPr>
                <p:sp>
                  <p:nvSpPr>
                    <p:cNvPr id="147" name="TextBox 56"/>
                    <p:cNvSpPr txBox="1"/>
                    <p:nvPr/>
                  </p:nvSpPr>
                  <p:spPr>
                    <a:xfrm>
                      <a:off x="4002798" y="630776"/>
                      <a:ext cx="1049886" cy="4454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dirty="0" smtClean="0"/>
                        <a:t>IOE</a:t>
                      </a:r>
                      <a:r>
                        <a:rPr lang="en-US" altLang="en-US" dirty="0"/>
                        <a:t> </a:t>
                      </a:r>
                      <a:r>
                        <a:rPr lang="en-US" altLang="en-US" dirty="0" smtClean="0"/>
                        <a:t>module</a:t>
                      </a:r>
                      <a:endParaRPr lang="zh-CN" altLang="en-US" dirty="0"/>
                    </a:p>
                  </p:txBody>
                </p:sp>
                <p:cxnSp>
                  <p:nvCxnSpPr>
                    <p:cNvPr id="148" name="直接连接符 57"/>
                    <p:cNvCxnSpPr/>
                    <p:nvPr/>
                  </p:nvCxnSpPr>
                  <p:spPr>
                    <a:xfrm rot="5400000">
                      <a:off x="5092465" y="1821645"/>
                      <a:ext cx="1071570" cy="1588"/>
                    </a:xfrm>
                    <a:prstGeom prst="line">
                      <a:avLst/>
                    </a:prstGeom>
                    <a:ln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9" name="组合 54"/>
                    <p:cNvGrpSpPr/>
                    <p:nvPr/>
                  </p:nvGrpSpPr>
                  <p:grpSpPr>
                    <a:xfrm>
                      <a:off x="4000496" y="1142984"/>
                      <a:ext cx="1224000" cy="1858856"/>
                      <a:chOff x="4383008" y="1142984"/>
                      <a:chExt cx="1224000" cy="1858856"/>
                    </a:xfrm>
                  </p:grpSpPr>
                  <p:sp>
                    <p:nvSpPr>
                      <p:cNvPr id="154" name="TextBox 63"/>
                      <p:cNvSpPr txBox="1"/>
                      <p:nvPr/>
                    </p:nvSpPr>
                    <p:spPr>
                      <a:xfrm>
                        <a:off x="4383008" y="2631040"/>
                        <a:ext cx="1224000" cy="370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206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/>
                          <a:t>IOE</a:t>
                        </a:r>
                        <a:r>
                          <a:rPr lang="en-US" altLang="zh-CN" dirty="0" smtClean="0"/>
                          <a:t>1</a:t>
                        </a:r>
                        <a:r>
                          <a:rPr lang="zh-CN" altLang="en-US" dirty="0" smtClean="0"/>
                          <a:t>、</a:t>
                        </a:r>
                        <a:r>
                          <a:rPr lang="en-US" altLang="zh-CN" dirty="0" smtClean="0"/>
                          <a:t>2</a:t>
                        </a:r>
                        <a:endParaRPr lang="zh-CN" altLang="en-US" dirty="0"/>
                      </a:p>
                    </p:txBody>
                  </p:sp>
                  <p:sp>
                    <p:nvSpPr>
                      <p:cNvPr id="155" name="TextBox 64"/>
                      <p:cNvSpPr txBox="1"/>
                      <p:nvPr/>
                    </p:nvSpPr>
                    <p:spPr>
                      <a:xfrm>
                        <a:off x="4383008" y="2130974"/>
                        <a:ext cx="1224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/>
                          <a:t>IOE</a:t>
                        </a:r>
                        <a:r>
                          <a:rPr lang="en-US" altLang="zh-CN" dirty="0" smtClean="0"/>
                          <a:t>3</a:t>
                        </a:r>
                        <a:r>
                          <a:rPr lang="zh-CN" altLang="en-US" dirty="0" smtClean="0"/>
                          <a:t>、</a:t>
                        </a:r>
                        <a:r>
                          <a:rPr lang="en-US" altLang="zh-CN" dirty="0" smtClean="0"/>
                          <a:t>4</a:t>
                        </a:r>
                        <a:endParaRPr lang="zh-CN" altLang="en-US" dirty="0"/>
                      </a:p>
                    </p:txBody>
                  </p:sp>
                  <p:sp>
                    <p:nvSpPr>
                      <p:cNvPr id="156" name="TextBox 65"/>
                      <p:cNvSpPr txBox="1"/>
                      <p:nvPr/>
                    </p:nvSpPr>
                    <p:spPr>
                      <a:xfrm>
                        <a:off x="4383008" y="1614932"/>
                        <a:ext cx="1224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206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 smtClean="0"/>
                          <a:t>IOE5</a:t>
                        </a:r>
                        <a:r>
                          <a:rPr lang="zh-CN" altLang="en-US" dirty="0" smtClean="0"/>
                          <a:t>、</a:t>
                        </a:r>
                        <a:r>
                          <a:rPr lang="en-US" altLang="zh-CN" dirty="0" smtClean="0"/>
                          <a:t>6</a:t>
                        </a:r>
                        <a:endParaRPr lang="zh-CN" altLang="en-US" dirty="0"/>
                      </a:p>
                    </p:txBody>
                  </p:sp>
                  <p:sp>
                    <p:nvSpPr>
                      <p:cNvPr id="157" name="TextBox 66"/>
                      <p:cNvSpPr txBox="1"/>
                      <p:nvPr/>
                    </p:nvSpPr>
                    <p:spPr>
                      <a:xfrm>
                        <a:off x="4383008" y="1142984"/>
                        <a:ext cx="1224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 smtClean="0"/>
                          <a:t>IOE7</a:t>
                        </a:r>
                        <a:r>
                          <a:rPr lang="zh-CN" altLang="en-US" dirty="0" smtClean="0"/>
                          <a:t>、</a:t>
                        </a:r>
                        <a:r>
                          <a:rPr lang="en-US" altLang="zh-CN" dirty="0"/>
                          <a:t>8</a:t>
                        </a:r>
                        <a:endParaRPr lang="zh-CN" altLang="en-US" dirty="0"/>
                      </a:p>
                    </p:txBody>
                  </p:sp>
                </p:grpSp>
                <p:cxnSp>
                  <p:nvCxnSpPr>
                    <p:cNvPr id="150" name="直接连接符 59"/>
                    <p:cNvCxnSpPr/>
                    <p:nvPr/>
                  </p:nvCxnSpPr>
                  <p:spPr>
                    <a:xfrm>
                      <a:off x="5225142" y="1785926"/>
                      <a:ext cx="468000" cy="1588"/>
                    </a:xfrm>
                    <a:prstGeom prst="line">
                      <a:avLst/>
                    </a:prstGeom>
                    <a:ln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直接连接符 30"/>
                    <p:cNvCxnSpPr/>
                    <p:nvPr/>
                  </p:nvCxnSpPr>
                  <p:spPr>
                    <a:xfrm>
                      <a:off x="5229264" y="2857496"/>
                      <a:ext cx="468000" cy="1588"/>
                    </a:xfrm>
                    <a:prstGeom prst="line">
                      <a:avLst/>
                    </a:prstGeom>
                    <a:ln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直接连接符 61"/>
                    <p:cNvCxnSpPr/>
                    <p:nvPr/>
                  </p:nvCxnSpPr>
                  <p:spPr>
                    <a:xfrm>
                      <a:off x="5214942" y="1285860"/>
                      <a:ext cx="396000" cy="1588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直接连接符 29"/>
                    <p:cNvCxnSpPr/>
                    <p:nvPr/>
                  </p:nvCxnSpPr>
                  <p:spPr>
                    <a:xfrm>
                      <a:off x="5229690" y="2357430"/>
                      <a:ext cx="396000" cy="1588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4" name="组合 83"/>
                <p:cNvGrpSpPr/>
                <p:nvPr/>
              </p:nvGrpSpPr>
              <p:grpSpPr>
                <a:xfrm>
                  <a:off x="538871" y="642918"/>
                  <a:ext cx="2167229" cy="2646016"/>
                  <a:chOff x="538871" y="642918"/>
                  <a:chExt cx="2167229" cy="2646016"/>
                </a:xfrm>
              </p:grpSpPr>
              <p:cxnSp>
                <p:nvCxnSpPr>
                  <p:cNvPr id="133" name="直接连接符 42"/>
                  <p:cNvCxnSpPr/>
                  <p:nvPr/>
                </p:nvCxnSpPr>
                <p:spPr>
                  <a:xfrm rot="5400000">
                    <a:off x="1639108" y="1861298"/>
                    <a:ext cx="1008000" cy="158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直接连接符 43"/>
                  <p:cNvCxnSpPr/>
                  <p:nvPr/>
                </p:nvCxnSpPr>
                <p:spPr>
                  <a:xfrm rot="5400000">
                    <a:off x="1703020" y="2350400"/>
                    <a:ext cx="1008000" cy="1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接连接符 44"/>
                  <p:cNvCxnSpPr/>
                  <p:nvPr/>
                </p:nvCxnSpPr>
                <p:spPr>
                  <a:xfrm>
                    <a:off x="2132268" y="1357298"/>
                    <a:ext cx="540000" cy="158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45"/>
                  <p:cNvCxnSpPr/>
                  <p:nvPr/>
                </p:nvCxnSpPr>
                <p:spPr>
                  <a:xfrm>
                    <a:off x="2128360" y="2357430"/>
                    <a:ext cx="540000" cy="158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46"/>
                  <p:cNvCxnSpPr/>
                  <p:nvPr/>
                </p:nvCxnSpPr>
                <p:spPr>
                  <a:xfrm>
                    <a:off x="2202100" y="1857364"/>
                    <a:ext cx="504000" cy="1588"/>
                  </a:xfrm>
                  <a:prstGeom prst="line">
                    <a:avLst/>
                  </a:prstGeom>
                  <a:ln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47"/>
                  <p:cNvCxnSpPr/>
                  <p:nvPr/>
                </p:nvCxnSpPr>
                <p:spPr>
                  <a:xfrm>
                    <a:off x="2202100" y="2857496"/>
                    <a:ext cx="504000" cy="1588"/>
                  </a:xfrm>
                  <a:prstGeom prst="line">
                    <a:avLst/>
                  </a:prstGeom>
                  <a:ln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9" name="TextBox 48"/>
                  <p:cNvSpPr txBox="1"/>
                  <p:nvPr/>
                </p:nvSpPr>
                <p:spPr>
                  <a:xfrm>
                    <a:off x="538871" y="2316424"/>
                    <a:ext cx="1400856" cy="445466"/>
                  </a:xfrm>
                  <a:prstGeom prst="rect">
                    <a:avLst/>
                  </a:prstGeom>
                  <a:noFill/>
                  <a:ln>
                    <a:solidFill>
                      <a:srgbClr val="00206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Main</a:t>
                    </a:r>
                    <a:r>
                      <a:rPr lang="zh-CN" altLang="en-US" dirty="0"/>
                      <a:t> </a:t>
                    </a:r>
                    <a:r>
                      <a:rPr lang="en-US" altLang="zh-CN" dirty="0"/>
                      <a:t>4</a:t>
                    </a:r>
                    <a:r>
                      <a:rPr lang="zh-CN" altLang="en-US" dirty="0"/>
                      <a:t>-</a:t>
                    </a:r>
                    <a:r>
                      <a:rPr lang="en-US" altLang="zh-CN" dirty="0"/>
                      <a:t>way</a:t>
                    </a:r>
                    <a:endParaRPr lang="zh-CN" altLang="en-US" dirty="0"/>
                  </a:p>
                </p:txBody>
              </p:sp>
              <p:sp>
                <p:nvSpPr>
                  <p:cNvPr id="140" name="TextBox 49"/>
                  <p:cNvSpPr txBox="1"/>
                  <p:nvPr/>
                </p:nvSpPr>
                <p:spPr>
                  <a:xfrm>
                    <a:off x="538871" y="1571612"/>
                    <a:ext cx="1387640" cy="445466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 smtClean="0"/>
                      <a:t>Sub</a:t>
                    </a:r>
                    <a:r>
                      <a:rPr lang="zh-CN" altLang="en-US" dirty="0" smtClean="0"/>
                      <a:t> </a:t>
                    </a:r>
                    <a:r>
                      <a:rPr lang="en-US" altLang="zh-CN" dirty="0" smtClean="0"/>
                      <a:t>4</a:t>
                    </a:r>
                    <a:r>
                      <a:rPr lang="zh-CN" altLang="en-US" dirty="0" smtClean="0"/>
                      <a:t>-</a:t>
                    </a:r>
                    <a:r>
                      <a:rPr lang="en-US" altLang="zh-CN" dirty="0" smtClean="0"/>
                      <a:t>way</a:t>
                    </a:r>
                    <a:endParaRPr lang="zh-CN" altLang="en-US" dirty="0"/>
                  </a:p>
                </p:txBody>
              </p:sp>
              <p:cxnSp>
                <p:nvCxnSpPr>
                  <p:cNvPr id="141" name="直接连接符 50"/>
                  <p:cNvCxnSpPr/>
                  <p:nvPr/>
                </p:nvCxnSpPr>
                <p:spPr>
                  <a:xfrm>
                    <a:off x="1763074" y="1785926"/>
                    <a:ext cx="360000" cy="158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直接连接符 51"/>
                  <p:cNvCxnSpPr/>
                  <p:nvPr/>
                </p:nvCxnSpPr>
                <p:spPr>
                  <a:xfrm>
                    <a:off x="1772560" y="2500306"/>
                    <a:ext cx="432000" cy="1588"/>
                  </a:xfrm>
                  <a:prstGeom prst="line">
                    <a:avLst/>
                  </a:prstGeom>
                  <a:ln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3" name="TextBox 52"/>
                  <p:cNvSpPr txBox="1"/>
                  <p:nvPr/>
                </p:nvSpPr>
                <p:spPr>
                  <a:xfrm>
                    <a:off x="559266" y="642918"/>
                    <a:ext cx="1906747" cy="4083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600" dirty="0" smtClean="0">
                        <a:latin typeface="微软雅黑" pitchFamily="34" charset="-122"/>
                        <a:ea typeface="微软雅黑" pitchFamily="34" charset="-122"/>
                      </a:rPr>
                      <a:t>Partition </a:t>
                    </a:r>
                    <a:r>
                      <a:rPr lang="en-US" altLang="zh-CN" sz="1600" dirty="0">
                        <a:latin typeface="微软雅黑" pitchFamily="34" charset="-122"/>
                        <a:ea typeface="微软雅黑" pitchFamily="34" charset="-122"/>
                      </a:rPr>
                      <a:t>module </a:t>
                    </a:r>
                    <a:endParaRPr lang="zh-CN" altLang="en-US" sz="1600" dirty="0"/>
                  </a:p>
                </p:txBody>
              </p:sp>
              <p:cxnSp>
                <p:nvCxnSpPr>
                  <p:cNvPr id="144" name="直接连接符 53"/>
                  <p:cNvCxnSpPr/>
                  <p:nvPr/>
                </p:nvCxnSpPr>
                <p:spPr>
                  <a:xfrm rot="5400000">
                    <a:off x="789064" y="2004740"/>
                    <a:ext cx="2566800" cy="1588"/>
                  </a:xfrm>
                  <a:prstGeom prst="line">
                    <a:avLst/>
                  </a:prstGeom>
                  <a:ln w="22225">
                    <a:solidFill>
                      <a:srgbClr val="7030A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组合 87"/>
                <p:cNvGrpSpPr/>
                <p:nvPr/>
              </p:nvGrpSpPr>
              <p:grpSpPr>
                <a:xfrm>
                  <a:off x="2198723" y="627600"/>
                  <a:ext cx="1784455" cy="2653556"/>
                  <a:chOff x="2198723" y="627600"/>
                  <a:chExt cx="1784455" cy="2653556"/>
                </a:xfrm>
              </p:grpSpPr>
              <p:sp>
                <p:nvSpPr>
                  <p:cNvPr id="120" name="TextBox 29"/>
                  <p:cNvSpPr txBox="1"/>
                  <p:nvPr/>
                </p:nvSpPr>
                <p:spPr>
                  <a:xfrm>
                    <a:off x="2198723" y="627600"/>
                    <a:ext cx="1494010" cy="4454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dirty="0" smtClean="0"/>
                      <a:t>Compute module</a:t>
                    </a:r>
                    <a:endParaRPr lang="zh-CN" altLang="en-US" dirty="0"/>
                  </a:p>
                </p:txBody>
              </p:sp>
              <p:grpSp>
                <p:nvGrpSpPr>
                  <p:cNvPr id="121" name="组合 84"/>
                  <p:cNvGrpSpPr/>
                  <p:nvPr/>
                </p:nvGrpSpPr>
                <p:grpSpPr>
                  <a:xfrm>
                    <a:off x="2739934" y="714356"/>
                    <a:ext cx="1243244" cy="2566800"/>
                    <a:chOff x="2739934" y="714356"/>
                    <a:chExt cx="1243244" cy="2566800"/>
                  </a:xfrm>
                </p:grpSpPr>
                <p:grpSp>
                  <p:nvGrpSpPr>
                    <p:cNvPr id="122" name="组合 53"/>
                    <p:cNvGrpSpPr/>
                    <p:nvPr/>
                  </p:nvGrpSpPr>
                  <p:grpSpPr>
                    <a:xfrm>
                      <a:off x="2739934" y="1142984"/>
                      <a:ext cx="756000" cy="1869530"/>
                      <a:chOff x="2739934" y="1142984"/>
                      <a:chExt cx="756000" cy="1869530"/>
                    </a:xfrm>
                  </p:grpSpPr>
                  <p:sp>
                    <p:nvSpPr>
                      <p:cNvPr id="129" name="TextBox 38"/>
                      <p:cNvSpPr txBox="1"/>
                      <p:nvPr/>
                    </p:nvSpPr>
                    <p:spPr>
                      <a:xfrm>
                        <a:off x="2739934" y="1643050"/>
                        <a:ext cx="756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206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 smtClean="0"/>
                          <a:t>CM3</a:t>
                        </a:r>
                        <a:endParaRPr lang="zh-CN" altLang="en-US" dirty="0"/>
                      </a:p>
                    </p:txBody>
                  </p:sp>
                  <p:sp>
                    <p:nvSpPr>
                      <p:cNvPr id="130" name="TextBox 39"/>
                      <p:cNvSpPr txBox="1"/>
                      <p:nvPr/>
                    </p:nvSpPr>
                    <p:spPr>
                      <a:xfrm>
                        <a:off x="2739934" y="1142984"/>
                        <a:ext cx="756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 smtClean="0"/>
                          <a:t>CM4</a:t>
                        </a:r>
                        <a:endParaRPr lang="zh-CN" altLang="en-US" dirty="0"/>
                      </a:p>
                    </p:txBody>
                  </p:sp>
                  <p:sp>
                    <p:nvSpPr>
                      <p:cNvPr id="131" name="TextBox 40"/>
                      <p:cNvSpPr txBox="1"/>
                      <p:nvPr/>
                    </p:nvSpPr>
                    <p:spPr>
                      <a:xfrm>
                        <a:off x="2739934" y="2643182"/>
                        <a:ext cx="756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206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 smtClean="0"/>
                          <a:t>CM1</a:t>
                        </a:r>
                        <a:endParaRPr lang="zh-CN" altLang="en-US" dirty="0"/>
                      </a:p>
                    </p:txBody>
                  </p:sp>
                  <p:sp>
                    <p:nvSpPr>
                      <p:cNvPr id="132" name="TextBox 41"/>
                      <p:cNvSpPr txBox="1"/>
                      <p:nvPr/>
                    </p:nvSpPr>
                    <p:spPr>
                      <a:xfrm>
                        <a:off x="2739934" y="2143116"/>
                        <a:ext cx="756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 smtClean="0"/>
                          <a:t>CM2</a:t>
                        </a:r>
                        <a:endParaRPr lang="zh-CN" altLang="en-US" dirty="0"/>
                      </a:p>
                    </p:txBody>
                  </p:sp>
                </p:grpSp>
                <p:grpSp>
                  <p:nvGrpSpPr>
                    <p:cNvPr id="123" name="组合 55"/>
                    <p:cNvGrpSpPr/>
                    <p:nvPr/>
                  </p:nvGrpSpPr>
                  <p:grpSpPr>
                    <a:xfrm>
                      <a:off x="3500430" y="1332406"/>
                      <a:ext cx="482748" cy="1455240"/>
                      <a:chOff x="3639132" y="1332406"/>
                      <a:chExt cx="482748" cy="1455240"/>
                    </a:xfrm>
                  </p:grpSpPr>
                  <p:cxnSp>
                    <p:nvCxnSpPr>
                      <p:cNvPr id="125" name="直接连接符 15"/>
                      <p:cNvCxnSpPr/>
                      <p:nvPr/>
                    </p:nvCxnSpPr>
                    <p:spPr>
                      <a:xfrm>
                        <a:off x="3639132" y="1332406"/>
                        <a:ext cx="468000" cy="1588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直接连接符 35"/>
                      <p:cNvCxnSpPr/>
                      <p:nvPr/>
                    </p:nvCxnSpPr>
                    <p:spPr>
                      <a:xfrm>
                        <a:off x="3653880" y="2786058"/>
                        <a:ext cx="468000" cy="1588"/>
                      </a:xfrm>
                      <a:prstGeom prst="line">
                        <a:avLst/>
                      </a:prstGeom>
                      <a:ln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直接连接符 36"/>
                      <p:cNvCxnSpPr/>
                      <p:nvPr/>
                    </p:nvCxnSpPr>
                    <p:spPr>
                      <a:xfrm>
                        <a:off x="3653880" y="2342682"/>
                        <a:ext cx="468000" cy="1588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8" name="直接连接符 37"/>
                      <p:cNvCxnSpPr/>
                      <p:nvPr/>
                    </p:nvCxnSpPr>
                    <p:spPr>
                      <a:xfrm>
                        <a:off x="3641434" y="1827868"/>
                        <a:ext cx="468000" cy="1588"/>
                      </a:xfrm>
                      <a:prstGeom prst="line">
                        <a:avLst/>
                      </a:prstGeom>
                      <a:ln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24" name="直接连接符 33"/>
                    <p:cNvCxnSpPr/>
                    <p:nvPr/>
                  </p:nvCxnSpPr>
                  <p:spPr>
                    <a:xfrm rot="5400000">
                      <a:off x="2503576" y="1996962"/>
                      <a:ext cx="2566800" cy="1588"/>
                    </a:xfrm>
                    <a:prstGeom prst="line">
                      <a:avLst/>
                    </a:prstGeom>
                    <a:ln w="22225">
                      <a:solidFill>
                        <a:srgbClr val="7030A0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6" name="组合 78"/>
                <p:cNvGrpSpPr/>
                <p:nvPr/>
              </p:nvGrpSpPr>
              <p:grpSpPr>
                <a:xfrm>
                  <a:off x="5540015" y="585088"/>
                  <a:ext cx="3520308" cy="2717956"/>
                  <a:chOff x="5519297" y="585088"/>
                  <a:chExt cx="3520308" cy="2717956"/>
                </a:xfrm>
              </p:grpSpPr>
              <p:cxnSp>
                <p:nvCxnSpPr>
                  <p:cNvPr id="97" name="直接连接符 17"/>
                  <p:cNvCxnSpPr/>
                  <p:nvPr/>
                </p:nvCxnSpPr>
                <p:spPr>
                  <a:xfrm>
                    <a:off x="5685512" y="2357430"/>
                    <a:ext cx="360000" cy="1588"/>
                  </a:xfrm>
                  <a:prstGeom prst="line">
                    <a:avLst/>
                  </a:prstGeom>
                  <a:ln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" name="TextBox 18"/>
                  <p:cNvSpPr txBox="1"/>
                  <p:nvPr/>
                </p:nvSpPr>
                <p:spPr>
                  <a:xfrm>
                    <a:off x="6072198" y="2143116"/>
                    <a:ext cx="1152000" cy="370800"/>
                  </a:xfrm>
                  <a:prstGeom prst="rect">
                    <a:avLst/>
                  </a:prstGeom>
                  <a:noFill/>
                  <a:ln>
                    <a:solidFill>
                      <a:srgbClr val="00206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 smtClean="0"/>
                      <a:t>10GE M1</a:t>
                    </a:r>
                    <a:endParaRPr lang="zh-CN" altLang="en-US" dirty="0"/>
                  </a:p>
                </p:txBody>
              </p:sp>
              <p:cxnSp>
                <p:nvCxnSpPr>
                  <p:cNvPr id="110" name="直接连接符 19"/>
                  <p:cNvCxnSpPr/>
                  <p:nvPr/>
                </p:nvCxnSpPr>
                <p:spPr>
                  <a:xfrm>
                    <a:off x="5622852" y="1714488"/>
                    <a:ext cx="432000" cy="158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1" name="TextBox 20"/>
                  <p:cNvSpPr txBox="1"/>
                  <p:nvPr/>
                </p:nvSpPr>
                <p:spPr>
                  <a:xfrm>
                    <a:off x="6066228" y="1500174"/>
                    <a:ext cx="1152000" cy="3708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 smtClean="0"/>
                      <a:t>10GE M2</a:t>
                    </a:r>
                    <a:endParaRPr lang="zh-CN" altLang="en-US" dirty="0"/>
                  </a:p>
                </p:txBody>
              </p:sp>
              <p:cxnSp>
                <p:nvCxnSpPr>
                  <p:cNvPr id="112" name="直接连接符 21"/>
                  <p:cNvCxnSpPr/>
                  <p:nvPr/>
                </p:nvCxnSpPr>
                <p:spPr>
                  <a:xfrm>
                    <a:off x="7229954" y="1714488"/>
                    <a:ext cx="360000" cy="158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直接连接符 22"/>
                  <p:cNvCxnSpPr/>
                  <p:nvPr/>
                </p:nvCxnSpPr>
                <p:spPr>
                  <a:xfrm>
                    <a:off x="7257148" y="2285992"/>
                    <a:ext cx="360000" cy="1588"/>
                  </a:xfrm>
                  <a:prstGeom prst="line">
                    <a:avLst/>
                  </a:prstGeom>
                  <a:ln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4" name="TextBox 23"/>
                  <p:cNvSpPr txBox="1"/>
                  <p:nvPr/>
                </p:nvSpPr>
                <p:spPr>
                  <a:xfrm>
                    <a:off x="7631388" y="1500174"/>
                    <a:ext cx="1008000" cy="3708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 smtClean="0"/>
                      <a:t>MM2</a:t>
                    </a:r>
                    <a:endParaRPr lang="zh-CN" altLang="en-US" dirty="0"/>
                  </a:p>
                </p:txBody>
              </p:sp>
              <p:sp>
                <p:nvSpPr>
                  <p:cNvPr id="115" name="TextBox 24"/>
                  <p:cNvSpPr txBox="1"/>
                  <p:nvPr/>
                </p:nvSpPr>
                <p:spPr>
                  <a:xfrm>
                    <a:off x="7643834" y="2143116"/>
                    <a:ext cx="1008000" cy="370800"/>
                  </a:xfrm>
                  <a:prstGeom prst="rect">
                    <a:avLst/>
                  </a:prstGeom>
                  <a:noFill/>
                  <a:ln>
                    <a:solidFill>
                      <a:srgbClr val="00206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 smtClean="0"/>
                      <a:t>MM1</a:t>
                    </a:r>
                    <a:endParaRPr lang="zh-CN" altLang="en-US" dirty="0"/>
                  </a:p>
                </p:txBody>
              </p:sp>
              <p:sp>
                <p:nvSpPr>
                  <p:cNvPr id="116" name="TextBox 25"/>
                  <p:cNvSpPr txBox="1"/>
                  <p:nvPr/>
                </p:nvSpPr>
                <p:spPr>
                  <a:xfrm>
                    <a:off x="5654326" y="585088"/>
                    <a:ext cx="1554147" cy="4454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dirty="0" smtClean="0"/>
                      <a:t>10-gigabit module</a:t>
                    </a:r>
                    <a:endParaRPr lang="zh-CN" altLang="en-US" dirty="0"/>
                  </a:p>
                </p:txBody>
              </p:sp>
              <p:sp>
                <p:nvSpPr>
                  <p:cNvPr id="117" name="TextBox 26"/>
                  <p:cNvSpPr txBox="1"/>
                  <p:nvPr/>
                </p:nvSpPr>
                <p:spPr>
                  <a:xfrm>
                    <a:off x="7219057" y="615724"/>
                    <a:ext cx="1820548" cy="4454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dirty="0" smtClean="0"/>
                      <a:t>Management module</a:t>
                    </a:r>
                    <a:endParaRPr lang="zh-CN" altLang="en-US" dirty="0"/>
                  </a:p>
                </p:txBody>
              </p:sp>
              <p:cxnSp>
                <p:nvCxnSpPr>
                  <p:cNvPr id="118" name="直接连接符 27"/>
                  <p:cNvCxnSpPr/>
                  <p:nvPr/>
                </p:nvCxnSpPr>
                <p:spPr>
                  <a:xfrm>
                    <a:off x="5519297" y="729622"/>
                    <a:ext cx="0" cy="2573422"/>
                  </a:xfrm>
                  <a:prstGeom prst="line">
                    <a:avLst/>
                  </a:prstGeom>
                  <a:ln w="22225">
                    <a:solidFill>
                      <a:srgbClr val="7030A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直接连接符 28"/>
                  <p:cNvCxnSpPr>
                    <a:stCxn id="116" idx="3"/>
                  </p:cNvCxnSpPr>
                  <p:nvPr/>
                </p:nvCxnSpPr>
                <p:spPr>
                  <a:xfrm>
                    <a:off x="7208473" y="807821"/>
                    <a:ext cx="54438" cy="2433951"/>
                  </a:xfrm>
                  <a:prstGeom prst="line">
                    <a:avLst/>
                  </a:prstGeom>
                  <a:ln w="22225">
                    <a:solidFill>
                      <a:srgbClr val="7030A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2" name="直接连接符 12"/>
              <p:cNvCxnSpPr/>
              <p:nvPr/>
            </p:nvCxnSpPr>
            <p:spPr>
              <a:xfrm flipV="1">
                <a:off x="642910" y="1214422"/>
                <a:ext cx="9295200" cy="71438"/>
              </a:xfrm>
              <a:prstGeom prst="line">
                <a:avLst/>
              </a:prstGeom>
              <a:ln w="22225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组合 98"/>
            <p:cNvGrpSpPr/>
            <p:nvPr/>
          </p:nvGrpSpPr>
          <p:grpSpPr>
            <a:xfrm>
              <a:off x="8174380" y="699038"/>
              <a:ext cx="1774926" cy="2841132"/>
              <a:chOff x="7817190" y="800956"/>
              <a:chExt cx="1774926" cy="2841132"/>
            </a:xfrm>
          </p:grpSpPr>
          <p:sp>
            <p:nvSpPr>
              <p:cNvPr id="85" name="TextBox 5"/>
              <p:cNvSpPr txBox="1"/>
              <p:nvPr/>
            </p:nvSpPr>
            <p:spPr>
              <a:xfrm>
                <a:off x="8136000" y="2357430"/>
                <a:ext cx="1048925" cy="370800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Storage1</a:t>
                </a:r>
                <a:endParaRPr lang="zh-CN" altLang="en-US" dirty="0"/>
              </a:p>
            </p:txBody>
          </p:sp>
          <p:sp>
            <p:nvSpPr>
              <p:cNvPr id="86" name="TextBox 6"/>
              <p:cNvSpPr txBox="1"/>
              <p:nvPr/>
            </p:nvSpPr>
            <p:spPr>
              <a:xfrm>
                <a:off x="8136000" y="1714488"/>
                <a:ext cx="1048925" cy="3708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Storage2</a:t>
                </a:r>
                <a:endParaRPr lang="zh-CN" altLang="en-US" dirty="0"/>
              </a:p>
            </p:txBody>
          </p:sp>
          <p:sp>
            <p:nvSpPr>
              <p:cNvPr id="87" name="TextBox 7"/>
              <p:cNvSpPr txBox="1"/>
              <p:nvPr/>
            </p:nvSpPr>
            <p:spPr>
              <a:xfrm>
                <a:off x="8216712" y="800956"/>
                <a:ext cx="1375404" cy="445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Storage module </a:t>
                </a:r>
                <a:endParaRPr lang="zh-CN" altLang="en-US" dirty="0"/>
              </a:p>
            </p:txBody>
          </p:sp>
          <p:cxnSp>
            <p:nvCxnSpPr>
              <p:cNvPr id="88" name="直接连接符 8"/>
              <p:cNvCxnSpPr/>
              <p:nvPr/>
            </p:nvCxnSpPr>
            <p:spPr>
              <a:xfrm>
                <a:off x="7817190" y="1857364"/>
                <a:ext cx="288000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9"/>
              <p:cNvCxnSpPr/>
              <p:nvPr/>
            </p:nvCxnSpPr>
            <p:spPr>
              <a:xfrm>
                <a:off x="7840098" y="2498718"/>
                <a:ext cx="288000" cy="1588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10"/>
              <p:cNvCxnSpPr/>
              <p:nvPr/>
            </p:nvCxnSpPr>
            <p:spPr>
              <a:xfrm>
                <a:off x="8099082" y="915486"/>
                <a:ext cx="0" cy="2726602"/>
              </a:xfrm>
              <a:prstGeom prst="line">
                <a:avLst/>
              </a:prstGeom>
              <a:ln w="22225">
                <a:solidFill>
                  <a:srgbClr val="703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" name="组合 67"/>
          <p:cNvGrpSpPr/>
          <p:nvPr/>
        </p:nvGrpSpPr>
        <p:grpSpPr>
          <a:xfrm>
            <a:off x="0" y="3781412"/>
            <a:ext cx="12273692" cy="2317492"/>
            <a:chOff x="246979" y="3429000"/>
            <a:chExt cx="9680002" cy="2721122"/>
          </a:xfrm>
        </p:grpSpPr>
        <p:grpSp>
          <p:nvGrpSpPr>
            <p:cNvPr id="159" name="组合 103"/>
            <p:cNvGrpSpPr/>
            <p:nvPr/>
          </p:nvGrpSpPr>
          <p:grpSpPr>
            <a:xfrm>
              <a:off x="246979" y="3429000"/>
              <a:ext cx="9680002" cy="2721122"/>
              <a:chOff x="-324525" y="816274"/>
              <a:chExt cx="9680002" cy="2721122"/>
            </a:xfrm>
          </p:grpSpPr>
          <p:grpSp>
            <p:nvGrpSpPr>
              <p:cNvPr id="161" name="组合 91"/>
              <p:cNvGrpSpPr/>
              <p:nvPr/>
            </p:nvGrpSpPr>
            <p:grpSpPr>
              <a:xfrm>
                <a:off x="-324525" y="824598"/>
                <a:ext cx="9405379" cy="2712798"/>
                <a:chOff x="532731" y="824598"/>
                <a:chExt cx="9405379" cy="2712798"/>
              </a:xfrm>
            </p:grpSpPr>
            <p:grpSp>
              <p:nvGrpSpPr>
                <p:cNvPr id="167" name="组合 88"/>
                <p:cNvGrpSpPr/>
                <p:nvPr/>
              </p:nvGrpSpPr>
              <p:grpSpPr>
                <a:xfrm>
                  <a:off x="532731" y="824598"/>
                  <a:ext cx="8324794" cy="2712798"/>
                  <a:chOff x="532731" y="613094"/>
                  <a:chExt cx="8324794" cy="2712798"/>
                </a:xfrm>
              </p:grpSpPr>
              <p:grpSp>
                <p:nvGrpSpPr>
                  <p:cNvPr id="169" name="组合 85"/>
                  <p:cNvGrpSpPr/>
                  <p:nvPr/>
                </p:nvGrpSpPr>
                <p:grpSpPr>
                  <a:xfrm>
                    <a:off x="4000496" y="630776"/>
                    <a:ext cx="1696768" cy="2371064"/>
                    <a:chOff x="4000496" y="630776"/>
                    <a:chExt cx="1696768" cy="2371064"/>
                  </a:xfrm>
                </p:grpSpPr>
                <p:sp>
                  <p:nvSpPr>
                    <p:cNvPr id="203" name="TextBox 112"/>
                    <p:cNvSpPr txBox="1"/>
                    <p:nvPr/>
                  </p:nvSpPr>
                  <p:spPr>
                    <a:xfrm>
                      <a:off x="4002798" y="630776"/>
                      <a:ext cx="1007192" cy="4336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dirty="0"/>
                        <a:t>IOE</a:t>
                      </a:r>
                      <a:r>
                        <a:rPr lang="en-US" altLang="en-US" dirty="0"/>
                        <a:t> module</a:t>
                      </a:r>
                      <a:endParaRPr lang="zh-CN" altLang="en-US" dirty="0"/>
                    </a:p>
                  </p:txBody>
                </p:sp>
                <p:cxnSp>
                  <p:nvCxnSpPr>
                    <p:cNvPr id="204" name="直接连接符 113"/>
                    <p:cNvCxnSpPr/>
                    <p:nvPr/>
                  </p:nvCxnSpPr>
                  <p:spPr>
                    <a:xfrm rot="5400000">
                      <a:off x="4818250" y="2080620"/>
                      <a:ext cx="1620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5" name="组合 54"/>
                    <p:cNvGrpSpPr/>
                    <p:nvPr/>
                  </p:nvGrpSpPr>
                  <p:grpSpPr>
                    <a:xfrm>
                      <a:off x="4000496" y="1142984"/>
                      <a:ext cx="1224000" cy="1858856"/>
                      <a:chOff x="4383008" y="1142984"/>
                      <a:chExt cx="1224000" cy="1858856"/>
                    </a:xfrm>
                  </p:grpSpPr>
                  <p:sp>
                    <p:nvSpPr>
                      <p:cNvPr id="210" name="TextBox 119"/>
                      <p:cNvSpPr txBox="1"/>
                      <p:nvPr/>
                    </p:nvSpPr>
                    <p:spPr>
                      <a:xfrm>
                        <a:off x="4383008" y="2631040"/>
                        <a:ext cx="1224000" cy="370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/>
                          <a:t>IOE</a:t>
                        </a:r>
                        <a:r>
                          <a:rPr lang="en-US" altLang="zh-CN" dirty="0" smtClean="0"/>
                          <a:t>1</a:t>
                        </a:r>
                        <a:r>
                          <a:rPr lang="zh-CN" altLang="en-US" dirty="0" smtClean="0"/>
                          <a:t>、</a:t>
                        </a:r>
                        <a:r>
                          <a:rPr lang="en-US" altLang="zh-CN" dirty="0" smtClean="0"/>
                          <a:t>2</a:t>
                        </a:r>
                        <a:endParaRPr lang="zh-CN" altLang="en-US" dirty="0"/>
                      </a:p>
                    </p:txBody>
                  </p:sp>
                  <p:sp>
                    <p:nvSpPr>
                      <p:cNvPr id="211" name="TextBox 120"/>
                      <p:cNvSpPr txBox="1"/>
                      <p:nvPr/>
                    </p:nvSpPr>
                    <p:spPr>
                      <a:xfrm>
                        <a:off x="4383008" y="2130974"/>
                        <a:ext cx="1224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/>
                          <a:t>IOE</a:t>
                        </a:r>
                        <a:r>
                          <a:rPr lang="en-US" altLang="zh-CN" dirty="0" smtClean="0"/>
                          <a:t>3</a:t>
                        </a:r>
                        <a:r>
                          <a:rPr lang="zh-CN" altLang="en-US" dirty="0" smtClean="0"/>
                          <a:t>、</a:t>
                        </a:r>
                        <a:r>
                          <a:rPr lang="en-US" altLang="zh-CN" dirty="0" smtClean="0"/>
                          <a:t>4</a:t>
                        </a:r>
                        <a:endParaRPr lang="zh-CN" altLang="en-US" dirty="0"/>
                      </a:p>
                    </p:txBody>
                  </p:sp>
                  <p:sp>
                    <p:nvSpPr>
                      <p:cNvPr id="212" name="TextBox 121"/>
                      <p:cNvSpPr txBox="1"/>
                      <p:nvPr/>
                    </p:nvSpPr>
                    <p:spPr>
                      <a:xfrm>
                        <a:off x="4383008" y="1614932"/>
                        <a:ext cx="1224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 smtClean="0"/>
                          <a:t>IOE5</a:t>
                        </a:r>
                        <a:r>
                          <a:rPr lang="zh-CN" altLang="en-US" dirty="0" smtClean="0"/>
                          <a:t>、</a:t>
                        </a:r>
                        <a:r>
                          <a:rPr lang="en-US" altLang="zh-CN" dirty="0" smtClean="0"/>
                          <a:t>6</a:t>
                        </a:r>
                        <a:endParaRPr lang="zh-CN" altLang="en-US" dirty="0"/>
                      </a:p>
                    </p:txBody>
                  </p:sp>
                  <p:sp>
                    <p:nvSpPr>
                      <p:cNvPr id="213" name="TextBox 122"/>
                      <p:cNvSpPr txBox="1"/>
                      <p:nvPr/>
                    </p:nvSpPr>
                    <p:spPr>
                      <a:xfrm>
                        <a:off x="4383008" y="1142984"/>
                        <a:ext cx="1224000" cy="3693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dirty="0" smtClean="0"/>
                          <a:t>IOE7</a:t>
                        </a:r>
                        <a:r>
                          <a:rPr lang="zh-CN" altLang="en-US" dirty="0" smtClean="0"/>
                          <a:t>、</a:t>
                        </a:r>
                        <a:r>
                          <a:rPr lang="en-US" altLang="zh-CN" dirty="0"/>
                          <a:t>8</a:t>
                        </a:r>
                        <a:endParaRPr lang="zh-CN" altLang="en-US" dirty="0"/>
                      </a:p>
                    </p:txBody>
                  </p:sp>
                </p:grpSp>
                <p:cxnSp>
                  <p:nvCxnSpPr>
                    <p:cNvPr id="206" name="直接连接符 115"/>
                    <p:cNvCxnSpPr/>
                    <p:nvPr/>
                  </p:nvCxnSpPr>
                  <p:spPr>
                    <a:xfrm>
                      <a:off x="5225142" y="1785926"/>
                      <a:ext cx="468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7" name="直接连接符 30"/>
                    <p:cNvCxnSpPr/>
                    <p:nvPr/>
                  </p:nvCxnSpPr>
                  <p:spPr>
                    <a:xfrm>
                      <a:off x="5229264" y="2857496"/>
                      <a:ext cx="468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8" name="直接连接符 117"/>
                    <p:cNvCxnSpPr/>
                    <p:nvPr/>
                  </p:nvCxnSpPr>
                  <p:spPr>
                    <a:xfrm>
                      <a:off x="5214942" y="1285860"/>
                      <a:ext cx="396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9" name="直接连接符 29"/>
                    <p:cNvCxnSpPr/>
                    <p:nvPr/>
                  </p:nvCxnSpPr>
                  <p:spPr>
                    <a:xfrm>
                      <a:off x="5229690" y="2357430"/>
                      <a:ext cx="396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0" name="组合 83"/>
                  <p:cNvGrpSpPr/>
                  <p:nvPr/>
                </p:nvGrpSpPr>
                <p:grpSpPr>
                  <a:xfrm>
                    <a:off x="532731" y="642918"/>
                    <a:ext cx="2185257" cy="2646016"/>
                    <a:chOff x="532731" y="642918"/>
                    <a:chExt cx="2185257" cy="2646016"/>
                  </a:xfrm>
                </p:grpSpPr>
                <p:cxnSp>
                  <p:nvCxnSpPr>
                    <p:cNvPr id="194" name="直接连接符 103"/>
                    <p:cNvCxnSpPr/>
                    <p:nvPr/>
                  </p:nvCxnSpPr>
                  <p:spPr>
                    <a:xfrm rot="5400000">
                      <a:off x="1385142" y="2102834"/>
                      <a:ext cx="1548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5" name="直接连接符 104"/>
                    <p:cNvCxnSpPr/>
                    <p:nvPr/>
                  </p:nvCxnSpPr>
                  <p:spPr>
                    <a:xfrm>
                      <a:off x="2177988" y="1357298"/>
                      <a:ext cx="540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6" name="直接连接符 105"/>
                    <p:cNvCxnSpPr/>
                    <p:nvPr/>
                  </p:nvCxnSpPr>
                  <p:spPr>
                    <a:xfrm>
                      <a:off x="2174080" y="2357430"/>
                      <a:ext cx="540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直接连接符 106"/>
                    <p:cNvCxnSpPr/>
                    <p:nvPr/>
                  </p:nvCxnSpPr>
                  <p:spPr>
                    <a:xfrm>
                      <a:off x="2171620" y="1857364"/>
                      <a:ext cx="540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8" name="直接连接符 107"/>
                    <p:cNvCxnSpPr/>
                    <p:nvPr/>
                  </p:nvCxnSpPr>
                  <p:spPr>
                    <a:xfrm>
                      <a:off x="2202100" y="2857496"/>
                      <a:ext cx="504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9" name="TextBox 108"/>
                    <p:cNvSpPr txBox="1"/>
                    <p:nvPr/>
                  </p:nvSpPr>
                  <p:spPr>
                    <a:xfrm>
                      <a:off x="532731" y="2033530"/>
                      <a:ext cx="1181749" cy="4336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/>
                        <a:t>Single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8</a:t>
                      </a:r>
                      <a:r>
                        <a:rPr lang="zh-CN" altLang="en-US" dirty="0" smtClean="0"/>
                        <a:t>-</a:t>
                      </a:r>
                      <a:r>
                        <a:rPr lang="en-US" altLang="zh-CN" dirty="0" smtClean="0"/>
                        <a:t>way</a:t>
                      </a:r>
                      <a:endParaRPr lang="zh-CN" altLang="en-US" dirty="0"/>
                    </a:p>
                  </p:txBody>
                </p:sp>
                <p:cxnSp>
                  <p:nvCxnSpPr>
                    <p:cNvPr id="200" name="直接连接符 109"/>
                    <p:cNvCxnSpPr/>
                    <p:nvPr/>
                  </p:nvCxnSpPr>
                  <p:spPr>
                    <a:xfrm>
                      <a:off x="1714480" y="2176406"/>
                      <a:ext cx="432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1" name="TextBox 110"/>
                    <p:cNvSpPr txBox="1"/>
                    <p:nvPr/>
                  </p:nvSpPr>
                  <p:spPr>
                    <a:xfrm>
                      <a:off x="532732" y="642918"/>
                      <a:ext cx="1391121" cy="4336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dirty="0"/>
                        <a:t>Partition module </a:t>
                      </a:r>
                    </a:p>
                  </p:txBody>
                </p:sp>
                <p:cxnSp>
                  <p:nvCxnSpPr>
                    <p:cNvPr id="202" name="直接连接符 111"/>
                    <p:cNvCxnSpPr/>
                    <p:nvPr/>
                  </p:nvCxnSpPr>
                  <p:spPr>
                    <a:xfrm rot="5400000">
                      <a:off x="797954" y="2004740"/>
                      <a:ext cx="2566800" cy="1588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1" name="组合 87"/>
                  <p:cNvGrpSpPr/>
                  <p:nvPr/>
                </p:nvGrpSpPr>
                <p:grpSpPr>
                  <a:xfrm>
                    <a:off x="2270709" y="613094"/>
                    <a:ext cx="1712469" cy="2668062"/>
                    <a:chOff x="2270709" y="613094"/>
                    <a:chExt cx="1712469" cy="2668062"/>
                  </a:xfrm>
                </p:grpSpPr>
                <p:sp>
                  <p:nvSpPr>
                    <p:cNvPr id="181" name="TextBox 90"/>
                    <p:cNvSpPr txBox="1"/>
                    <p:nvPr/>
                  </p:nvSpPr>
                  <p:spPr>
                    <a:xfrm>
                      <a:off x="2270709" y="613094"/>
                      <a:ext cx="1433256" cy="4336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dirty="0"/>
                        <a:t>Compute module</a:t>
                      </a:r>
                      <a:endParaRPr lang="zh-CN" altLang="en-US" dirty="0"/>
                    </a:p>
                  </p:txBody>
                </p:sp>
                <p:grpSp>
                  <p:nvGrpSpPr>
                    <p:cNvPr id="182" name="组合 84"/>
                    <p:cNvGrpSpPr/>
                    <p:nvPr/>
                  </p:nvGrpSpPr>
                  <p:grpSpPr>
                    <a:xfrm>
                      <a:off x="2739934" y="714356"/>
                      <a:ext cx="1243244" cy="2566800"/>
                      <a:chOff x="2739934" y="714356"/>
                      <a:chExt cx="1243244" cy="2566800"/>
                    </a:xfrm>
                  </p:grpSpPr>
                  <p:grpSp>
                    <p:nvGrpSpPr>
                      <p:cNvPr id="183" name="组合 53"/>
                      <p:cNvGrpSpPr/>
                      <p:nvPr/>
                    </p:nvGrpSpPr>
                    <p:grpSpPr>
                      <a:xfrm>
                        <a:off x="2739934" y="1142984"/>
                        <a:ext cx="756000" cy="1869530"/>
                        <a:chOff x="2739934" y="1142984"/>
                        <a:chExt cx="756000" cy="1869530"/>
                      </a:xfrm>
                    </p:grpSpPr>
                    <p:sp>
                      <p:nvSpPr>
                        <p:cNvPr id="190" name="TextBox 99"/>
                        <p:cNvSpPr txBox="1"/>
                        <p:nvPr/>
                      </p:nvSpPr>
                      <p:spPr>
                        <a:xfrm>
                          <a:off x="2739934" y="1643050"/>
                          <a:ext cx="756000" cy="36933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dirty="0" smtClean="0"/>
                            <a:t>CM3</a:t>
                          </a:r>
                          <a:endParaRPr lang="zh-CN" altLang="en-US" dirty="0"/>
                        </a:p>
                      </p:txBody>
                    </p:sp>
                    <p:sp>
                      <p:nvSpPr>
                        <p:cNvPr id="191" name="TextBox 100"/>
                        <p:cNvSpPr txBox="1"/>
                        <p:nvPr/>
                      </p:nvSpPr>
                      <p:spPr>
                        <a:xfrm>
                          <a:off x="2739934" y="1142984"/>
                          <a:ext cx="756000" cy="36933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dirty="0" smtClean="0"/>
                            <a:t>CM4</a:t>
                          </a:r>
                          <a:endParaRPr lang="zh-CN" altLang="en-US" dirty="0"/>
                        </a:p>
                      </p:txBody>
                    </p:sp>
                    <p:sp>
                      <p:nvSpPr>
                        <p:cNvPr id="192" name="TextBox 101"/>
                        <p:cNvSpPr txBox="1"/>
                        <p:nvPr/>
                      </p:nvSpPr>
                      <p:spPr>
                        <a:xfrm>
                          <a:off x="2739934" y="2643182"/>
                          <a:ext cx="756000" cy="36933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dirty="0" smtClean="0"/>
                            <a:t>CM1</a:t>
                          </a:r>
                          <a:endParaRPr lang="zh-CN" altLang="en-US" dirty="0"/>
                        </a:p>
                      </p:txBody>
                    </p:sp>
                    <p:sp>
                      <p:nvSpPr>
                        <p:cNvPr id="193" name="TextBox 102"/>
                        <p:cNvSpPr txBox="1"/>
                        <p:nvPr/>
                      </p:nvSpPr>
                      <p:spPr>
                        <a:xfrm>
                          <a:off x="2739934" y="2143116"/>
                          <a:ext cx="756000" cy="36933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dirty="0" smtClean="0"/>
                            <a:t>CM2</a:t>
                          </a:r>
                          <a:endParaRPr lang="zh-CN" altLang="en-US" dirty="0"/>
                        </a:p>
                      </p:txBody>
                    </p:sp>
                  </p:grpSp>
                  <p:grpSp>
                    <p:nvGrpSpPr>
                      <p:cNvPr id="184" name="组合 55"/>
                      <p:cNvGrpSpPr/>
                      <p:nvPr/>
                    </p:nvGrpSpPr>
                    <p:grpSpPr>
                      <a:xfrm>
                        <a:off x="3500430" y="1332406"/>
                        <a:ext cx="482748" cy="1455240"/>
                        <a:chOff x="3639132" y="1332406"/>
                        <a:chExt cx="482748" cy="1455240"/>
                      </a:xfrm>
                    </p:grpSpPr>
                    <p:cxnSp>
                      <p:nvCxnSpPr>
                        <p:cNvPr id="186" name="直接连接符 15"/>
                        <p:cNvCxnSpPr/>
                        <p:nvPr/>
                      </p:nvCxnSpPr>
                      <p:spPr>
                        <a:xfrm>
                          <a:off x="3639132" y="1332406"/>
                          <a:ext cx="468000" cy="1588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7" name="直接连接符 96"/>
                        <p:cNvCxnSpPr/>
                        <p:nvPr/>
                      </p:nvCxnSpPr>
                      <p:spPr>
                        <a:xfrm>
                          <a:off x="3653880" y="2786058"/>
                          <a:ext cx="468000" cy="1588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8" name="直接连接符 97"/>
                        <p:cNvCxnSpPr/>
                        <p:nvPr/>
                      </p:nvCxnSpPr>
                      <p:spPr>
                        <a:xfrm>
                          <a:off x="3653880" y="2342682"/>
                          <a:ext cx="468000" cy="1588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9" name="直接连接符 98"/>
                        <p:cNvCxnSpPr/>
                        <p:nvPr/>
                      </p:nvCxnSpPr>
                      <p:spPr>
                        <a:xfrm>
                          <a:off x="3641434" y="1827868"/>
                          <a:ext cx="468000" cy="1588"/>
                        </a:xfrm>
                        <a:prstGeom prst="line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85" name="直接连接符 94"/>
                      <p:cNvCxnSpPr/>
                      <p:nvPr/>
                    </p:nvCxnSpPr>
                    <p:spPr>
                      <a:xfrm rot="5400000">
                        <a:off x="2503576" y="1996962"/>
                        <a:ext cx="2566800" cy="1588"/>
                      </a:xfrm>
                      <a:prstGeom prst="line">
                        <a:avLst/>
                      </a:prstGeom>
                      <a:ln w="22225"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72" name="组合 78"/>
                  <p:cNvGrpSpPr/>
                  <p:nvPr/>
                </p:nvGrpSpPr>
                <p:grpSpPr>
                  <a:xfrm>
                    <a:off x="5556297" y="615724"/>
                    <a:ext cx="3301228" cy="2710168"/>
                    <a:chOff x="5535579" y="615724"/>
                    <a:chExt cx="3301228" cy="2710168"/>
                  </a:xfrm>
                </p:grpSpPr>
                <p:cxnSp>
                  <p:nvCxnSpPr>
                    <p:cNvPr id="173" name="直接连接符 82"/>
                    <p:cNvCxnSpPr/>
                    <p:nvPr/>
                  </p:nvCxnSpPr>
                  <p:spPr>
                    <a:xfrm>
                      <a:off x="5622852" y="2065008"/>
                      <a:ext cx="432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4" name="TextBox 83"/>
                    <p:cNvSpPr txBox="1"/>
                    <p:nvPr/>
                  </p:nvSpPr>
                  <p:spPr>
                    <a:xfrm>
                      <a:off x="5973267" y="1744013"/>
                      <a:ext cx="1152000" cy="646331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/>
                        <a:t>10GE M2</a:t>
                      </a:r>
                    </a:p>
                    <a:p>
                      <a:r>
                        <a:rPr lang="en-US" altLang="zh-CN" dirty="0" smtClean="0"/>
                        <a:t>10GE M1</a:t>
                      </a:r>
                      <a:endParaRPr lang="zh-CN" altLang="en-US" dirty="0"/>
                    </a:p>
                  </p:txBody>
                </p:sp>
                <p:cxnSp>
                  <p:nvCxnSpPr>
                    <p:cNvPr id="175" name="直接连接符 84"/>
                    <p:cNvCxnSpPr/>
                    <p:nvPr/>
                  </p:nvCxnSpPr>
                  <p:spPr>
                    <a:xfrm>
                      <a:off x="7106905" y="2102127"/>
                      <a:ext cx="360000" cy="158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6" name="TextBox 85"/>
                    <p:cNvSpPr txBox="1"/>
                    <p:nvPr/>
                  </p:nvSpPr>
                  <p:spPr>
                    <a:xfrm>
                      <a:off x="7421047" y="1865606"/>
                      <a:ext cx="1008000" cy="369332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 smtClean="0"/>
                        <a:t>MM1</a:t>
                      </a:r>
                      <a:endParaRPr lang="zh-CN" altLang="en-US" dirty="0"/>
                    </a:p>
                  </p:txBody>
                </p:sp>
                <p:sp>
                  <p:nvSpPr>
                    <p:cNvPr id="177" name="TextBox 86"/>
                    <p:cNvSpPr txBox="1"/>
                    <p:nvPr/>
                  </p:nvSpPr>
                  <p:spPr>
                    <a:xfrm>
                      <a:off x="5535579" y="615724"/>
                      <a:ext cx="1490947" cy="4336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dirty="0"/>
                        <a:t>10-gigabit module</a:t>
                      </a:r>
                      <a:endParaRPr lang="zh-CN" altLang="en-US" dirty="0"/>
                    </a:p>
                  </p:txBody>
                </p:sp>
                <p:sp>
                  <p:nvSpPr>
                    <p:cNvPr id="178" name="TextBox 87"/>
                    <p:cNvSpPr txBox="1"/>
                    <p:nvPr/>
                  </p:nvSpPr>
                  <p:spPr>
                    <a:xfrm>
                      <a:off x="7090293" y="630636"/>
                      <a:ext cx="1746514" cy="4336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dirty="0"/>
                        <a:t>Management module</a:t>
                      </a:r>
                      <a:endParaRPr lang="zh-CN" altLang="en-US" dirty="0"/>
                    </a:p>
                  </p:txBody>
                </p:sp>
                <p:cxnSp>
                  <p:nvCxnSpPr>
                    <p:cNvPr id="179" name="直接连接符 88"/>
                    <p:cNvCxnSpPr/>
                    <p:nvPr/>
                  </p:nvCxnSpPr>
                  <p:spPr>
                    <a:xfrm rot="5400000">
                      <a:off x="4269869" y="1996962"/>
                      <a:ext cx="2566800" cy="1588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直接连接符 89"/>
                    <p:cNvCxnSpPr/>
                    <p:nvPr/>
                  </p:nvCxnSpPr>
                  <p:spPr>
                    <a:xfrm rot="5400000">
                      <a:off x="5803451" y="2041698"/>
                      <a:ext cx="2566800" cy="1588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68" name="直接连接符 77"/>
                <p:cNvCxnSpPr/>
                <p:nvPr/>
              </p:nvCxnSpPr>
              <p:spPr>
                <a:xfrm flipV="1">
                  <a:off x="642910" y="1214422"/>
                  <a:ext cx="9295200" cy="71438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组合 98"/>
              <p:cNvGrpSpPr/>
              <p:nvPr/>
            </p:nvGrpSpPr>
            <p:grpSpPr>
              <a:xfrm>
                <a:off x="7592510" y="816274"/>
                <a:ext cx="1762967" cy="2653478"/>
                <a:chOff x="7592510" y="816274"/>
                <a:chExt cx="1762967" cy="2653478"/>
              </a:xfrm>
            </p:grpSpPr>
            <p:sp>
              <p:nvSpPr>
                <p:cNvPr id="163" name="TextBox 72"/>
                <p:cNvSpPr txBox="1"/>
                <p:nvPr/>
              </p:nvSpPr>
              <p:spPr>
                <a:xfrm>
                  <a:off x="8135999" y="1955893"/>
                  <a:ext cx="1064903" cy="64633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Storage2</a:t>
                  </a:r>
                </a:p>
                <a:p>
                  <a:r>
                    <a:rPr lang="en-US" altLang="zh-CN" dirty="0" smtClean="0"/>
                    <a:t>Storage1</a:t>
                  </a:r>
                  <a:endParaRPr lang="zh-CN" altLang="en-US" dirty="0"/>
                </a:p>
              </p:txBody>
            </p:sp>
            <p:sp>
              <p:nvSpPr>
                <p:cNvPr id="164" name="TextBox 73"/>
                <p:cNvSpPr txBox="1"/>
                <p:nvPr/>
              </p:nvSpPr>
              <p:spPr>
                <a:xfrm>
                  <a:off x="8036004" y="816274"/>
                  <a:ext cx="1319473" cy="43365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/>
                    <a:t>Storage module </a:t>
                  </a:r>
                  <a:endParaRPr lang="zh-CN" altLang="en-US" dirty="0"/>
                </a:p>
              </p:txBody>
            </p:sp>
            <p:cxnSp>
              <p:nvCxnSpPr>
                <p:cNvPr id="165" name="直接连接符 74"/>
                <p:cNvCxnSpPr>
                  <a:stCxn id="176" idx="3"/>
                </p:cNvCxnSpPr>
                <p:nvPr/>
              </p:nvCxnSpPr>
              <p:spPr>
                <a:xfrm flipV="1">
                  <a:off x="7592510" y="2256466"/>
                  <a:ext cx="535589" cy="53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75"/>
                <p:cNvCxnSpPr/>
                <p:nvPr/>
              </p:nvCxnSpPr>
              <p:spPr>
                <a:xfrm rot="5400000">
                  <a:off x="6718418" y="2185558"/>
                  <a:ext cx="2566800" cy="1588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0" name="直接连接符 69"/>
            <p:cNvCxnSpPr/>
            <p:nvPr/>
          </p:nvCxnSpPr>
          <p:spPr>
            <a:xfrm rot="5400000">
              <a:off x="2735918" y="4881380"/>
              <a:ext cx="147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标题 1"/>
          <p:cNvSpPr txBox="1">
            <a:spLocks/>
          </p:cNvSpPr>
          <p:nvPr/>
        </p:nvSpPr>
        <p:spPr>
          <a:xfrm>
            <a:off x="142844" y="428604"/>
            <a:ext cx="5786478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smtClean="0">
                <a:latin typeface="微软雅黑" pitchFamily="34" charset="-122"/>
                <a:ea typeface="微软雅黑" pitchFamily="34" charset="-122"/>
                <a:cs typeface="+mn-cs"/>
              </a:rPr>
              <a:t>I980</a:t>
            </a:r>
            <a:r>
              <a:rPr lang="zh-CN" altLang="en-US" sz="3200" smtClean="0">
                <a:latin typeface="微软雅黑" pitchFamily="34" charset="-122"/>
                <a:ea typeface="微软雅黑" pitchFamily="34" charset="-122"/>
                <a:cs typeface="+mn-cs"/>
              </a:rPr>
              <a:t>分区模式与模块对应关系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15" name="TextBox 125"/>
          <p:cNvSpPr txBox="1"/>
          <p:nvPr/>
        </p:nvSpPr>
        <p:spPr>
          <a:xfrm>
            <a:off x="130144" y="6027003"/>
            <a:ext cx="12455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dirty="0">
                <a:solidFill>
                  <a:srgbClr val="FF0000"/>
                </a:solidFill>
              </a:rPr>
              <a:t>Power supply module  and fan module can be  shared in  the whole </a:t>
            </a:r>
            <a:r>
              <a:rPr lang="en-US" altLang="zh-CN" sz="2400" dirty="0" smtClean="0">
                <a:solidFill>
                  <a:srgbClr val="FF0000"/>
                </a:solidFill>
              </a:rPr>
              <a:t>system, and they don’t have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logic</a:t>
            </a:r>
            <a:r>
              <a:rPr lang="zh-CN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relationship</a:t>
            </a:r>
            <a:r>
              <a:rPr lang="zh-CN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with</a:t>
            </a:r>
            <a:r>
              <a:rPr lang="zh-CN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other</a:t>
            </a:r>
            <a:r>
              <a:rPr lang="zh-CN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modules.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cxnSp>
        <p:nvCxnSpPr>
          <p:cNvPr id="216" name="直接连接符 127"/>
          <p:cNvCxnSpPr/>
          <p:nvPr/>
        </p:nvCxnSpPr>
        <p:spPr>
          <a:xfrm flipV="1">
            <a:off x="0" y="3479800"/>
            <a:ext cx="12192000" cy="19050"/>
          </a:xfrm>
          <a:prstGeom prst="line">
            <a:avLst/>
          </a:prstGeom>
          <a:ln w="34925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3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Remote Control submenu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208664"/>
              </p:ext>
            </p:extLst>
          </p:nvPr>
        </p:nvGraphicFramePr>
        <p:xfrm>
          <a:off x="4622800" y="1484784"/>
          <a:ext cx="75692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273"/>
                <a:gridCol w="40549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Submenu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Function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Console Redirection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Start Java</a:t>
                      </a:r>
                      <a:r>
                        <a:rPr lang="en-US" altLang="en-US" dirty="0" smtClean="0"/>
                        <a:t> remote </a:t>
                      </a:r>
                      <a:r>
                        <a:rPr lang="en-US" altLang="zh-CN" dirty="0" smtClean="0"/>
                        <a:t>desktop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Java SOL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start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Java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remote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serial-console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Server Power Control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Server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remote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power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controlling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Power Restore Control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recovery actions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after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TW" dirty="0" smtClean="0"/>
                        <a:t>unexpected power failure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BIOS First Boot Device Selector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BIOS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booting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order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ID LED Control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ID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light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remote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controlling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Server Partition Control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Set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machine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partition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mode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 descr="C:\Users\wrm\Desktop\8路用户手册\BMC Picture\修改\remote control submenu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28" y="1688108"/>
            <a:ext cx="423489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Server Power Control</a:t>
            </a:r>
            <a:r>
              <a:rPr lang="en-US" altLang="en-US" dirty="0"/>
              <a:t> </a:t>
            </a:r>
            <a:r>
              <a:rPr lang="en-US" altLang="en-US" dirty="0" smtClean="0"/>
              <a:t>menu</a:t>
            </a:r>
            <a:endParaRPr lang="zh-CN" altLang="en-US" dirty="0"/>
          </a:p>
        </p:txBody>
      </p:sp>
      <p:pic>
        <p:nvPicPr>
          <p:cNvPr id="8" name="Picture 2" descr="C:\Users\wrm\Desktop\8路用户手册\BMC Picture\BMC_Message\Remote Control\power control.jpg"/>
          <p:cNvPicPr>
            <a:picLocks noChangeAspect="1" noChangeArrowheads="1"/>
          </p:cNvPicPr>
          <p:nvPr/>
        </p:nvPicPr>
        <p:blipFill>
          <a:blip r:embed="rId3" cstate="print"/>
          <a:srcRect t="25577" b="6705"/>
          <a:stretch>
            <a:fillRect/>
          </a:stretch>
        </p:blipFill>
        <p:spPr bwMode="auto">
          <a:xfrm>
            <a:off x="323528" y="1412776"/>
            <a:ext cx="8496944" cy="5040560"/>
          </a:xfrm>
          <a:prstGeom prst="rect">
            <a:avLst/>
          </a:prstGeom>
          <a:noFill/>
        </p:spPr>
      </p:pic>
      <p:sp>
        <p:nvSpPr>
          <p:cNvPr id="9" name="圆角矩形 8"/>
          <p:cNvSpPr/>
          <p:nvPr/>
        </p:nvSpPr>
        <p:spPr>
          <a:xfrm>
            <a:off x="395536" y="2924944"/>
            <a:ext cx="2160240" cy="25922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39552" y="2420888"/>
            <a:ext cx="1592560" cy="5124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195736" y="2492896"/>
            <a:ext cx="412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The machine is in  booting state.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5517232"/>
            <a:ext cx="281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Remote controlling items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596336" y="6093296"/>
            <a:ext cx="1016496" cy="4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940152" y="5733256"/>
            <a:ext cx="465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 it to complete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all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the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selected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actions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Remote Control\power restore.jpg"/>
          <p:cNvPicPr>
            <a:picLocks noChangeAspect="1" noChangeArrowheads="1"/>
          </p:cNvPicPr>
          <p:nvPr/>
        </p:nvPicPr>
        <p:blipFill>
          <a:blip r:embed="rId3" cstate="print"/>
          <a:srcRect t="25577" b="22247"/>
          <a:stretch>
            <a:fillRect/>
          </a:stretch>
        </p:blipFill>
        <p:spPr bwMode="auto">
          <a:xfrm>
            <a:off x="395536" y="1700808"/>
            <a:ext cx="8280920" cy="3384376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Power Restore Control</a:t>
            </a:r>
            <a:r>
              <a:rPr lang="en-US" altLang="en-US" dirty="0"/>
              <a:t> </a:t>
            </a:r>
            <a:r>
              <a:rPr lang="en-US" altLang="en-US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539552" y="2564904"/>
            <a:ext cx="1296144" cy="1728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1"/>
          <p:cNvSpPr txBox="1"/>
          <p:nvPr/>
        </p:nvSpPr>
        <p:spPr>
          <a:xfrm>
            <a:off x="1979712" y="2996952"/>
            <a:ext cx="687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Setting items of recovery </a:t>
            </a:r>
            <a:r>
              <a:rPr lang="en-US" altLang="zh-CN" b="1" dirty="0">
                <a:solidFill>
                  <a:srgbClr val="FF0000"/>
                </a:solidFill>
              </a:rPr>
              <a:t>actions after unexpected power failure 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7452320" y="4437112"/>
            <a:ext cx="1016496" cy="4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3"/>
          <p:cNvSpPr txBox="1"/>
          <p:nvPr/>
        </p:nvSpPr>
        <p:spPr>
          <a:xfrm>
            <a:off x="5364336" y="4064372"/>
            <a:ext cx="414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 it to make the setting effective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Remote Control\boot device.jpg"/>
          <p:cNvPicPr>
            <a:picLocks noChangeAspect="1" noChangeArrowheads="1"/>
          </p:cNvPicPr>
          <p:nvPr/>
        </p:nvPicPr>
        <p:blipFill>
          <a:blip r:embed="rId3" cstate="print"/>
          <a:srcRect t="25577" b="11146"/>
          <a:stretch>
            <a:fillRect/>
          </a:stretch>
        </p:blipFill>
        <p:spPr bwMode="auto">
          <a:xfrm>
            <a:off x="370681" y="1628800"/>
            <a:ext cx="8377783" cy="4104456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764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BIOS First Boot Device Selector</a:t>
            </a:r>
            <a:r>
              <a:rPr lang="en-US" altLang="en-US" dirty="0"/>
              <a:t> </a:t>
            </a:r>
            <a:r>
              <a:rPr lang="en-US" altLang="en-US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539552" y="2564904"/>
            <a:ext cx="1296144" cy="21602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1"/>
          <p:cNvSpPr txBox="1"/>
          <p:nvPr/>
        </p:nvSpPr>
        <p:spPr>
          <a:xfrm>
            <a:off x="1979712" y="3212976"/>
            <a:ext cx="350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BIOS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first boot </a:t>
            </a:r>
            <a:r>
              <a:rPr lang="en-US" altLang="zh-CN" b="1" dirty="0" smtClean="0">
                <a:solidFill>
                  <a:srgbClr val="FF0000"/>
                </a:solidFill>
              </a:rPr>
              <a:t>device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items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524328" y="5229200"/>
            <a:ext cx="1016496" cy="4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3"/>
          <p:cNvSpPr txBox="1"/>
          <p:nvPr/>
        </p:nvSpPr>
        <p:spPr>
          <a:xfrm>
            <a:off x="5868144" y="4869160"/>
            <a:ext cx="443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Click it to make the setting effective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Remote Control\ID LED.jpg"/>
          <p:cNvPicPr>
            <a:picLocks noChangeAspect="1" noChangeArrowheads="1"/>
          </p:cNvPicPr>
          <p:nvPr/>
        </p:nvPicPr>
        <p:blipFill>
          <a:blip r:embed="rId3" cstate="print"/>
          <a:srcRect t="15586" b="15586"/>
          <a:stretch>
            <a:fillRect/>
          </a:stretch>
        </p:blipFill>
        <p:spPr bwMode="auto">
          <a:xfrm>
            <a:off x="369665" y="1484784"/>
            <a:ext cx="8450807" cy="4464496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ID LED Control</a:t>
            </a:r>
            <a:r>
              <a:rPr lang="en-US" altLang="en-US" dirty="0"/>
              <a:t> </a:t>
            </a:r>
            <a:r>
              <a:rPr lang="en-US" altLang="en-US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539552" y="2924944"/>
            <a:ext cx="1296144" cy="21602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1"/>
          <p:cNvSpPr txBox="1"/>
          <p:nvPr/>
        </p:nvSpPr>
        <p:spPr>
          <a:xfrm>
            <a:off x="1907704" y="3501008"/>
            <a:ext cx="3489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ID LED action setting items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596336" y="5364832"/>
            <a:ext cx="1016496" cy="4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3"/>
          <p:cNvSpPr txBox="1"/>
          <p:nvPr/>
        </p:nvSpPr>
        <p:spPr>
          <a:xfrm>
            <a:off x="5940152" y="5004792"/>
            <a:ext cx="409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Click it to make the setting effective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Remote Control\Partion Control.jpg"/>
          <p:cNvPicPr>
            <a:picLocks noChangeAspect="1" noChangeArrowheads="1"/>
          </p:cNvPicPr>
          <p:nvPr/>
        </p:nvPicPr>
        <p:blipFill>
          <a:blip r:embed="rId3" cstate="print"/>
          <a:srcRect t="25577" b="28908"/>
          <a:stretch>
            <a:fillRect/>
          </a:stretch>
        </p:blipFill>
        <p:spPr bwMode="auto">
          <a:xfrm>
            <a:off x="395536" y="1844824"/>
            <a:ext cx="8496944" cy="2952328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Server Partition Control</a:t>
            </a:r>
            <a:r>
              <a:rPr lang="en-US" altLang="en-US" dirty="0"/>
              <a:t> </a:t>
            </a:r>
            <a:r>
              <a:rPr lang="en-US" altLang="en-US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611560" y="2852936"/>
            <a:ext cx="1296144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1"/>
          <p:cNvSpPr txBox="1"/>
          <p:nvPr/>
        </p:nvSpPr>
        <p:spPr>
          <a:xfrm>
            <a:off x="1979712" y="2924944"/>
            <a:ext cx="391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Partitioning set item</a:t>
            </a:r>
            <a:r>
              <a:rPr lang="en-US" altLang="zh-CN" b="1" dirty="0">
                <a:solidFill>
                  <a:srgbClr val="FF0000"/>
                </a:solidFill>
              </a:rPr>
              <a:t>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668344" y="4149080"/>
            <a:ext cx="1016496" cy="4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3"/>
          <p:cNvSpPr txBox="1"/>
          <p:nvPr/>
        </p:nvSpPr>
        <p:spPr>
          <a:xfrm>
            <a:off x="5796136" y="3789040"/>
            <a:ext cx="4071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Click it to make the setting effective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Auto Video Recording\Triggers Configuration.jpg"/>
          <p:cNvPicPr>
            <a:picLocks noChangeAspect="1" noChangeArrowheads="1"/>
          </p:cNvPicPr>
          <p:nvPr/>
        </p:nvPicPr>
        <p:blipFill>
          <a:blip r:embed="rId3" cstate="print"/>
          <a:srcRect t="15119" b="2732"/>
          <a:stretch>
            <a:fillRect/>
          </a:stretch>
        </p:blipFill>
        <p:spPr bwMode="auto">
          <a:xfrm>
            <a:off x="323528" y="1412776"/>
            <a:ext cx="8496944" cy="5328592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Auto Video Recording</a:t>
            </a:r>
            <a:r>
              <a:rPr lang="en-US" altLang="en-US" dirty="0"/>
              <a:t> </a:t>
            </a:r>
            <a:r>
              <a:rPr lang="en-US" altLang="en-US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5292080" y="2060848"/>
            <a:ext cx="1296144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1"/>
          <p:cNvSpPr txBox="1"/>
          <p:nvPr/>
        </p:nvSpPr>
        <p:spPr>
          <a:xfrm>
            <a:off x="215900" y="1709440"/>
            <a:ext cx="720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triggers,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after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meeting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needs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automatically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record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videos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499720" y="2348880"/>
            <a:ext cx="116051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3"/>
          <p:cNvSpPr txBox="1"/>
          <p:nvPr/>
        </p:nvSpPr>
        <p:spPr>
          <a:xfrm>
            <a:off x="6660232" y="2276872"/>
            <a:ext cx="5633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This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menu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showing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lists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of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recorded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videos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they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played,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downloaded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deleted.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67544" y="3140968"/>
            <a:ext cx="7272808" cy="30963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0"/>
          <p:cNvSpPr txBox="1"/>
          <p:nvPr/>
        </p:nvSpPr>
        <p:spPr>
          <a:xfrm>
            <a:off x="2267744" y="40050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Optional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triggers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Maintenance\system administrator.jpg"/>
          <p:cNvPicPr>
            <a:picLocks noChangeAspect="1" noChangeArrowheads="1"/>
          </p:cNvPicPr>
          <p:nvPr/>
        </p:nvPicPr>
        <p:blipFill>
          <a:blip r:embed="rId3" cstate="print"/>
          <a:srcRect t="15586" b="17807"/>
          <a:stretch>
            <a:fillRect/>
          </a:stretch>
        </p:blipFill>
        <p:spPr bwMode="auto">
          <a:xfrm>
            <a:off x="323528" y="1628800"/>
            <a:ext cx="8496944" cy="4752528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Maintenance</a:t>
            </a:r>
            <a:r>
              <a:rPr lang="zh-CN" altLang="en-US" dirty="0"/>
              <a:t> </a:t>
            </a:r>
            <a:r>
              <a:rPr lang="en-US" altLang="zh-CN" dirty="0" smtClean="0"/>
              <a:t>menu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6444208" y="2361654"/>
            <a:ext cx="1296144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1"/>
          <p:cNvSpPr txBox="1"/>
          <p:nvPr/>
        </p:nvSpPr>
        <p:spPr>
          <a:xfrm>
            <a:off x="495300" y="2289646"/>
            <a:ext cx="58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This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menu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reset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BMC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then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restart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BMC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651848" y="2649686"/>
            <a:ext cx="116051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67544" y="3861048"/>
            <a:ext cx="223224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4"/>
          <p:cNvSpPr txBox="1"/>
          <p:nvPr/>
        </p:nvSpPr>
        <p:spPr>
          <a:xfrm>
            <a:off x="8016652" y="2552204"/>
            <a:ext cx="398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Allow/forbid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sysadmin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login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changing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sysadmin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password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2483768" y="386104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Deselecting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will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ban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sysadmin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login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9552" y="4293096"/>
            <a:ext cx="2952328" cy="12241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8"/>
          <p:cNvSpPr txBox="1"/>
          <p:nvPr/>
        </p:nvSpPr>
        <p:spPr>
          <a:xfrm>
            <a:off x="3563888" y="4725144"/>
            <a:ext cx="646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Selecting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renew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sysadmin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password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39552" y="3491716"/>
            <a:ext cx="266429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7"/>
          <p:cNvSpPr txBox="1"/>
          <p:nvPr/>
        </p:nvSpPr>
        <p:spPr>
          <a:xfrm>
            <a:off x="3131840" y="3491716"/>
            <a:ext cx="752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rgbClr val="FF0000"/>
                </a:solidFill>
              </a:rPr>
              <a:t>Sysadmin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superuser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for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run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debug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can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login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through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SSH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Firmware Update\submenu.jpg"/>
          <p:cNvPicPr>
            <a:picLocks noChangeAspect="1" noChangeArrowheads="1"/>
          </p:cNvPicPr>
          <p:nvPr/>
        </p:nvPicPr>
        <p:blipFill>
          <a:blip r:embed="rId3" cstate="print"/>
          <a:srcRect t="15542" b="23402"/>
          <a:stretch>
            <a:fillRect/>
          </a:stretch>
        </p:blipFill>
        <p:spPr bwMode="auto">
          <a:xfrm>
            <a:off x="395536" y="1556792"/>
            <a:ext cx="8389440" cy="4536504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</a:t>
            </a:r>
            <a:r>
              <a:rPr lang="en-US" altLang="zh-CN" dirty="0" smtClean="0"/>
              <a:t>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BIOS </a:t>
            </a:r>
            <a:r>
              <a:rPr lang="en-US" altLang="zh-CN" dirty="0" smtClean="0"/>
              <a:t>Update</a:t>
            </a:r>
            <a:r>
              <a:rPr lang="en-US" altLang="zh-CN" dirty="0"/>
              <a:t> </a:t>
            </a:r>
            <a:r>
              <a:rPr lang="en-US" altLang="zh-CN" dirty="0" smtClean="0"/>
              <a:t>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7236296" y="2276872"/>
            <a:ext cx="1296144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1"/>
          <p:cNvSpPr txBox="1"/>
          <p:nvPr/>
        </p:nvSpPr>
        <p:spPr>
          <a:xfrm>
            <a:off x="3835400" y="2204864"/>
            <a:ext cx="332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1" dirty="0" smtClean="0">
                <a:solidFill>
                  <a:srgbClr val="FF0000"/>
                </a:solidFill>
              </a:rPr>
              <a:t> Update </a:t>
            </a:r>
            <a:r>
              <a:rPr lang="en-US" altLang="zh-CN" b="1" dirty="0" smtClean="0">
                <a:solidFill>
                  <a:srgbClr val="FF0000"/>
                </a:solidFill>
              </a:rPr>
              <a:t>BMC Firmware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299920" y="2564904"/>
            <a:ext cx="116051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7308304" y="5445224"/>
            <a:ext cx="129614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4"/>
          <p:cNvSpPr txBox="1"/>
          <p:nvPr/>
        </p:nvSpPr>
        <p:spPr>
          <a:xfrm>
            <a:off x="4292600" y="2492896"/>
            <a:ext cx="2943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Update </a:t>
            </a:r>
            <a:r>
              <a:rPr lang="en-US" altLang="zh-CN" b="1" dirty="0" smtClean="0">
                <a:solidFill>
                  <a:srgbClr val="FF0000"/>
                </a:solidFill>
              </a:rPr>
              <a:t>BIOS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Firmware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1612900" y="5085184"/>
            <a:ext cx="811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 it and enter BIOS FW update mode according to </a:t>
            </a:r>
            <a:r>
              <a:rPr lang="en-US" altLang="zh-CN" b="1" dirty="0">
                <a:solidFill>
                  <a:srgbClr val="FF0000"/>
                </a:solidFill>
              </a:rPr>
              <a:t>operating </a:t>
            </a:r>
            <a:r>
              <a:rPr lang="en-US" altLang="zh-CN" b="1" dirty="0" smtClean="0">
                <a:solidFill>
                  <a:srgbClr val="FF0000"/>
                </a:solidFill>
              </a:rPr>
              <a:t>description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7371928" y="2924944"/>
            <a:ext cx="116051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7"/>
          <p:cNvSpPr txBox="1"/>
          <p:nvPr/>
        </p:nvSpPr>
        <p:spPr>
          <a:xfrm>
            <a:off x="4788024" y="291565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Set </a:t>
            </a:r>
            <a:r>
              <a:rPr lang="en-US" altLang="zh-CN" b="1" dirty="0">
                <a:solidFill>
                  <a:srgbClr val="FF0000"/>
                </a:solidFill>
              </a:rPr>
              <a:t>Firmware </a:t>
            </a:r>
            <a:r>
              <a:rPr lang="en-US" altLang="zh-CN" b="1" dirty="0" smtClean="0">
                <a:solidFill>
                  <a:srgbClr val="FF0000"/>
                </a:solidFill>
              </a:rPr>
              <a:t>transport </a:t>
            </a:r>
            <a:r>
              <a:rPr lang="en-US" altLang="zh-CN" b="1" dirty="0">
                <a:solidFill>
                  <a:srgbClr val="FF0000"/>
                </a:solidFill>
              </a:rPr>
              <a:t>p</a:t>
            </a:r>
            <a:r>
              <a:rPr lang="en-US" altLang="zh-CN" b="1" dirty="0" smtClean="0">
                <a:solidFill>
                  <a:srgbClr val="FF0000"/>
                </a:solidFill>
              </a:rPr>
              <a:t>rotocol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67544" y="3429000"/>
            <a:ext cx="3744416" cy="16561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20"/>
          <p:cNvSpPr txBox="1"/>
          <p:nvPr/>
        </p:nvSpPr>
        <p:spPr>
          <a:xfrm>
            <a:off x="692200" y="3496816"/>
            <a:ext cx="356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D</a:t>
            </a:r>
            <a:r>
              <a:rPr lang="en-US" altLang="zh-CN" b="1" dirty="0" smtClean="0">
                <a:solidFill>
                  <a:srgbClr val="FF0000"/>
                </a:solidFill>
              </a:rPr>
              <a:t>escription </a:t>
            </a:r>
            <a:r>
              <a:rPr lang="en-US" altLang="zh-CN" b="1" dirty="0">
                <a:solidFill>
                  <a:srgbClr val="FF0000"/>
                </a:solidFill>
              </a:rPr>
              <a:t>and attention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Firmware Update\FW Update.jpg"/>
          <p:cNvPicPr>
            <a:picLocks noChangeAspect="1" noChangeArrowheads="1"/>
          </p:cNvPicPr>
          <p:nvPr/>
        </p:nvPicPr>
        <p:blipFill>
          <a:blip r:embed="rId3" cstate="print"/>
          <a:srcRect t="26810" b="17534"/>
          <a:stretch>
            <a:fillRect/>
          </a:stretch>
        </p:blipFill>
        <p:spPr bwMode="auto">
          <a:xfrm>
            <a:off x="467544" y="1700808"/>
            <a:ext cx="8136904" cy="3456384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I980</a:t>
            </a:r>
            <a:r>
              <a:rPr lang="en-US" altLang="zh-CN" dirty="0" smtClean="0"/>
              <a:t>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Firmware </a:t>
            </a:r>
            <a:r>
              <a:rPr lang="en-US" altLang="zh-CN" dirty="0" smtClean="0"/>
              <a:t>Update menu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7452320" y="4725144"/>
            <a:ext cx="108012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5"/>
          <p:cNvSpPr txBox="1"/>
          <p:nvPr/>
        </p:nvSpPr>
        <p:spPr>
          <a:xfrm>
            <a:off x="2915816" y="4427820"/>
            <a:ext cx="766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Click it and enter BMC </a:t>
            </a:r>
            <a:r>
              <a:rPr lang="en-US" altLang="zh-CN" b="1" dirty="0" smtClean="0">
                <a:solidFill>
                  <a:srgbClr val="FF0000"/>
                </a:solidFill>
              </a:rPr>
              <a:t>FW update mode </a:t>
            </a:r>
            <a:r>
              <a:rPr lang="en-US" altLang="zh-CN" b="1" dirty="0">
                <a:solidFill>
                  <a:srgbClr val="FF0000"/>
                </a:solidFill>
              </a:rPr>
              <a:t>according to operating </a:t>
            </a:r>
            <a:r>
              <a:rPr lang="en-US" altLang="zh-CN" b="1" dirty="0" smtClean="0">
                <a:solidFill>
                  <a:srgbClr val="FF0000"/>
                </a:solidFill>
              </a:rPr>
              <a:t>description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11560" y="2636912"/>
            <a:ext cx="6624736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20"/>
          <p:cNvSpPr txBox="1"/>
          <p:nvPr/>
        </p:nvSpPr>
        <p:spPr>
          <a:xfrm>
            <a:off x="1835696" y="2843644"/>
            <a:ext cx="452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Tips </a:t>
            </a:r>
            <a:r>
              <a:rPr lang="en-US" altLang="zh-CN" b="1" dirty="0">
                <a:solidFill>
                  <a:srgbClr val="FF0000"/>
                </a:solidFill>
              </a:rPr>
              <a:t>of </a:t>
            </a:r>
            <a:r>
              <a:rPr lang="en-US" altLang="zh-CN" b="1" dirty="0" smtClean="0">
                <a:solidFill>
                  <a:srgbClr val="FF0000"/>
                </a:solidFill>
              </a:rPr>
              <a:t>firmware file transport protocol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39552" y="4149080"/>
            <a:ext cx="424847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1"/>
          <p:cNvSpPr txBox="1"/>
          <p:nvPr/>
        </p:nvSpPr>
        <p:spPr>
          <a:xfrm>
            <a:off x="467544" y="37797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Select it to save original </a:t>
            </a:r>
            <a:r>
              <a:rPr lang="en-US" altLang="zh-CN" b="1" dirty="0" smtClean="0">
                <a:solidFill>
                  <a:srgbClr val="FF0000"/>
                </a:solidFill>
              </a:rPr>
              <a:t>BMC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setting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297444"/>
              </p:ext>
            </p:extLst>
          </p:nvPr>
        </p:nvGraphicFramePr>
        <p:xfrm>
          <a:off x="4186312" y="923849"/>
          <a:ext cx="7484988" cy="593415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03288"/>
                <a:gridCol w="5981700"/>
              </a:tblGrid>
              <a:tr h="3577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zh-CN" sz="1600" b="1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I980-G10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Rake </a:t>
                      </a:r>
                      <a:endParaRPr kumimoji="0" lang="zh-CN" alt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8U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92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Processor 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Maximum 8 Intel E7-8800/4800  V2 series of processor can be supported 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28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Chipset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Intel C602J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95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Memory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128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个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DIMM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slots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，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8TB 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,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RDIMMs, DDR3L, LR-DIMM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</a:t>
                      </a:r>
                      <a:r>
                        <a:rPr kumimoji="0" lang="zh-CN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(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max)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24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I/O</a:t>
                      </a:r>
                      <a:r>
                        <a:rPr kumimoji="0" lang="zh-CN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Expansion 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16 PCI-E3.0x8 slots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or 4 PCI-E3.0 x16 slots (support GPU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、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PHY)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4 PCI-E3.0 x16 expansive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slots(max)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；</a:t>
                      </a:r>
                      <a:endParaRPr kumimoji="0" lang="en-US" altLang="zh-CN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All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of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IO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slots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modules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hot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plug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98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Storage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Maximum 16 2.5 “SAS/ SATA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disks 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RAID 0,1,5,6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can be supported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2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mSATA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disks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are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optional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supporting RAID0,1 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One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SATA DOM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optional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for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92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Network 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Integrated Intel I350 4-port Gigabit network card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Ten-gigabit network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module expansion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optional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endParaRPr kumimoji="0" lang="en-US" altLang="zh-CN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52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Management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IPMI 2.0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r</a:t>
                      </a:r>
                      <a:r>
                        <a:rPr kumimoji="0" lang="en-US" altLang="en-US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KVM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;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provide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WEB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management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interface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touch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intelligent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screen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for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monitoring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92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Power supply 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 4 power supply modules (maximum), each module is 2000W, champion conversion efficiency:92%; redundant N+N or N+1 can be realized. 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0" name="标题 1"/>
          <p:cNvSpPr txBox="1">
            <a:spLocks/>
          </p:cNvSpPr>
          <p:nvPr/>
        </p:nvSpPr>
        <p:spPr>
          <a:xfrm>
            <a:off x="251520" y="101600"/>
            <a:ext cx="74700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Technical specifications of 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I980-G10 </a:t>
            </a:r>
            <a:endParaRPr lang="en-US" altLang="zh-CN" sz="3200" dirty="0"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indent="-342900">
              <a:spcBef>
                <a:spcPct val="20000"/>
              </a:spcBef>
            </a:pP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1" name="Picture 2" descr="D:\曙光工作资料\2013年工作资料\机型资料\I980-G10\机器图片\I980back副本副本.png"/>
          <p:cNvPicPr>
            <a:picLocks noChangeAspect="1" noChangeArrowheads="1"/>
          </p:cNvPicPr>
          <p:nvPr/>
        </p:nvPicPr>
        <p:blipFill>
          <a:blip r:embed="rId3" cstate="print"/>
          <a:srcRect l="16198" r="16063"/>
          <a:stretch>
            <a:fillRect/>
          </a:stretch>
        </p:blipFill>
        <p:spPr bwMode="auto">
          <a:xfrm>
            <a:off x="179512" y="3789040"/>
            <a:ext cx="3429024" cy="2847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3286920" cy="239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9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57563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IPMI monitoring function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BMC Picture\BMC_Message\Firmware Update\Protocol Configuration.jpg"/>
          <p:cNvPicPr>
            <a:picLocks noChangeAspect="1" noChangeArrowheads="1"/>
          </p:cNvPicPr>
          <p:nvPr/>
        </p:nvPicPr>
        <p:blipFill>
          <a:blip r:embed="rId3" cstate="print"/>
          <a:srcRect t="25577" b="22247"/>
          <a:stretch>
            <a:fillRect/>
          </a:stretch>
        </p:blipFill>
        <p:spPr bwMode="auto">
          <a:xfrm>
            <a:off x="372159" y="1700808"/>
            <a:ext cx="8376305" cy="3600400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Protocol Configuration</a:t>
            </a:r>
            <a:r>
              <a:rPr lang="zh-CN" altLang="en-US" dirty="0" smtClean="0"/>
              <a:t>菜单介绍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467544" y="2852936"/>
            <a:ext cx="3240360" cy="16561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20"/>
          <p:cNvSpPr txBox="1"/>
          <p:nvPr/>
        </p:nvSpPr>
        <p:spPr>
          <a:xfrm>
            <a:off x="3923928" y="2924944"/>
            <a:ext cx="725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HTTP</a:t>
            </a:r>
            <a:r>
              <a:rPr lang="en-US" altLang="zh-CN" b="1" dirty="0" smtClean="0">
                <a:solidFill>
                  <a:srgbClr val="FF0000"/>
                </a:solidFill>
              </a:rPr>
              <a:t>/</a:t>
            </a:r>
            <a:r>
              <a:rPr lang="en-US" altLang="zh-CN" b="1" dirty="0" smtClean="0">
                <a:solidFill>
                  <a:srgbClr val="FF0000"/>
                </a:solidFill>
              </a:rPr>
              <a:t>HTTPs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protocol can find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FW</a:t>
            </a:r>
            <a:r>
              <a:rPr lang="en-US" altLang="zh-CN" b="1" dirty="0" smtClean="0">
                <a:solidFill>
                  <a:srgbClr val="FF0000"/>
                </a:solidFill>
              </a:rPr>
              <a:t> file through local 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browser</a:t>
            </a:r>
            <a:r>
              <a:rPr lang="zh-CN" altLang="zh-CN" b="1" dirty="0">
                <a:solidFill>
                  <a:srgbClr val="FF0000"/>
                </a:solidFill>
              </a:rPr>
              <a:t>;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TFTP </a:t>
            </a:r>
            <a:r>
              <a:rPr lang="en-US" altLang="zh-CN" b="1" dirty="0">
                <a:solidFill>
                  <a:srgbClr val="FF0000"/>
                </a:solidFill>
              </a:rPr>
              <a:t>protocol </a:t>
            </a:r>
            <a:r>
              <a:rPr lang="en-US" altLang="zh-CN" b="1" dirty="0" smtClean="0">
                <a:solidFill>
                  <a:srgbClr val="FF0000"/>
                </a:solidFill>
              </a:rPr>
              <a:t>can </a:t>
            </a:r>
            <a:r>
              <a:rPr lang="en-US" altLang="zh-CN" b="1" dirty="0">
                <a:solidFill>
                  <a:srgbClr val="FF0000"/>
                </a:solidFill>
              </a:rPr>
              <a:t>find FW file </a:t>
            </a:r>
            <a:r>
              <a:rPr lang="en-US" altLang="zh-CN" b="1" dirty="0" smtClean="0">
                <a:solidFill>
                  <a:srgbClr val="FF0000"/>
                </a:solidFill>
              </a:rPr>
              <a:t>through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server</a:t>
            </a:r>
            <a:r>
              <a:rPr lang="zh-CN" altLang="en-US" b="1" dirty="0" smtClean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</a:t>
            </a:r>
            <a:r>
              <a:rPr lang="en-US" altLang="zh-CN" dirty="0" smtClean="0"/>
              <a:t>LCD</a:t>
            </a:r>
            <a:r>
              <a:rPr lang="en-US" altLang="zh-CN" dirty="0" smtClean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:\Users\wrm\Desktop\8路用户手册\参考\监控屏图片\Screenshots\一级菜单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1424" y="2701920"/>
            <a:ext cx="4500562" cy="2861042"/>
          </a:xfrm>
          <a:prstGeom prst="rect">
            <a:avLst/>
          </a:prstGeom>
          <a:noFill/>
        </p:spPr>
      </p:pic>
      <p:sp>
        <p:nvSpPr>
          <p:cNvPr id="7" name="内容占位符 1"/>
          <p:cNvSpPr txBox="1">
            <a:spLocks/>
          </p:cNvSpPr>
          <p:nvPr/>
        </p:nvSpPr>
        <p:spPr>
          <a:xfrm>
            <a:off x="152400" y="1285860"/>
            <a:ext cx="7378700" cy="5429288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zh-CN" altLang="en-US" sz="32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153387" y="1376354"/>
            <a:ext cx="7542813" cy="468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/>
              <a:t>screen size</a:t>
            </a:r>
            <a:r>
              <a:rPr lang="zh-CN" altLang="en-US" dirty="0" smtClean="0"/>
              <a:t>：</a:t>
            </a:r>
            <a:r>
              <a:rPr lang="en-US" altLang="zh-CN" dirty="0" smtClean="0"/>
              <a:t>4.3</a:t>
            </a:r>
            <a:r>
              <a:rPr lang="zh-CN" altLang="en-US" dirty="0"/>
              <a:t> </a:t>
            </a:r>
            <a:r>
              <a:rPr lang="en-US" altLang="zh-CN" dirty="0" smtClean="0"/>
              <a:t>inch</a:t>
            </a:r>
            <a:endParaRPr lang="en-US" altLang="zh-CN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/>
              <a:t>Tangible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/>
              <a:t>Friendly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</a:t>
            </a:r>
            <a:endParaRPr lang="en-US" altLang="zh-CN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/>
              <a:t>Convenient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operation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Powerful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functions</a:t>
            </a:r>
            <a:r>
              <a:rPr lang="zh-CN" altLang="en-US" sz="2000" dirty="0" smtClean="0"/>
              <a:t>：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1</a:t>
            </a:r>
            <a:r>
              <a:rPr lang="en-US" altLang="zh-CN" dirty="0" smtClean="0"/>
              <a:t>.Check</a:t>
            </a:r>
            <a:r>
              <a:rPr lang="en-US" altLang="zh-CN" dirty="0" smtClean="0"/>
              <a:t> information </a:t>
            </a:r>
            <a:r>
              <a:rPr lang="en-US" altLang="zh-CN" dirty="0"/>
              <a:t>as machine </a:t>
            </a:r>
            <a:r>
              <a:rPr lang="en-US" altLang="zh-CN" dirty="0" smtClean="0"/>
              <a:t>configuration,</a:t>
            </a:r>
            <a:r>
              <a:rPr lang="zh-CN" altLang="en-US" dirty="0" smtClean="0"/>
              <a:t> </a:t>
            </a:r>
            <a:r>
              <a:rPr lang="en-US" altLang="zh-CN" dirty="0"/>
              <a:t>serial </a:t>
            </a:r>
            <a:r>
              <a:rPr lang="en-US" altLang="zh-CN" dirty="0" smtClean="0"/>
              <a:t>number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BIOS</a:t>
            </a:r>
            <a:r>
              <a:rPr lang="zh-CN" altLang="en-US" dirty="0"/>
              <a:t> </a:t>
            </a:r>
            <a:r>
              <a:rPr lang="en-US" altLang="zh-CN" dirty="0" smtClean="0"/>
              <a:t>edition.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2</a:t>
            </a:r>
            <a:r>
              <a:rPr lang="en-US" altLang="zh-CN" dirty="0" smtClean="0"/>
              <a:t>.Monitor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healthy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every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module.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3</a:t>
            </a:r>
            <a:r>
              <a:rPr lang="en-US" altLang="zh-CN" dirty="0" smtClean="0"/>
              <a:t>.Show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machine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consumption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state.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4</a:t>
            </a:r>
            <a:r>
              <a:rPr lang="en-US" altLang="zh-CN" dirty="0" smtClean="0"/>
              <a:t>.</a:t>
            </a:r>
            <a:r>
              <a:rPr lang="en-US" altLang="zh-CN" dirty="0" smtClean="0"/>
              <a:t>Check</a:t>
            </a:r>
            <a:r>
              <a:rPr lang="zh-CN" altLang="en-US" dirty="0" smtClean="0"/>
              <a:t> </a:t>
            </a:r>
            <a:r>
              <a:rPr lang="en-US" altLang="zh-CN" dirty="0" smtClean="0"/>
              <a:t>logs.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5</a:t>
            </a:r>
            <a:r>
              <a:rPr lang="en-US" altLang="zh-CN" dirty="0" smtClean="0"/>
              <a:t>.Foudational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such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BMC IP</a:t>
            </a:r>
            <a:r>
              <a:rPr lang="zh-CN" altLang="en-US" dirty="0" smtClean="0"/>
              <a:t>,</a:t>
            </a:r>
            <a:r>
              <a:rPr lang="en-US" altLang="zh-CN" dirty="0" smtClean="0"/>
              <a:t>account,</a:t>
            </a:r>
            <a:r>
              <a:rPr lang="zh-CN" altLang="en-US" dirty="0" smtClean="0"/>
              <a:t> </a:t>
            </a:r>
            <a:r>
              <a:rPr lang="en-US" altLang="zh-CN" dirty="0" smtClean="0"/>
              <a:t>password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partitioning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setting</a:t>
            </a:r>
            <a:r>
              <a:rPr lang="zh-CN" altLang="en-US" dirty="0"/>
              <a:t>.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8300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wrm\Desktop\8路用户手册\参考\监控屏图片\Screenshots\一级菜单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22267"/>
            <a:ext cx="6605269" cy="4199021"/>
          </a:xfrm>
          <a:prstGeom prst="rect">
            <a:avLst/>
          </a:prstGeom>
          <a:noFill/>
        </p:spPr>
      </p:pic>
      <p:sp>
        <p:nvSpPr>
          <p:cNvPr id="11" name="TextBox 5"/>
          <p:cNvSpPr txBox="1"/>
          <p:nvPr/>
        </p:nvSpPr>
        <p:spPr>
          <a:xfrm>
            <a:off x="251520" y="113084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introductio</a:t>
            </a:r>
            <a:r>
              <a:rPr lang="en-US" altLang="zh-CN" dirty="0" smtClean="0"/>
              <a:t>n of monitoring screen </a:t>
            </a:r>
            <a:r>
              <a:rPr lang="en-US" altLang="zh-CN" dirty="0" smtClean="0"/>
              <a:t>sidebar</a:t>
            </a: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5868144" y="3646765"/>
            <a:ext cx="360040" cy="5023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20"/>
          <p:cNvSpPr txBox="1"/>
          <p:nvPr/>
        </p:nvSpPr>
        <p:spPr>
          <a:xfrm>
            <a:off x="7587704" y="3615060"/>
            <a:ext cx="460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the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white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triangle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to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open</a:t>
            </a:r>
            <a:r>
              <a:rPr lang="en-US" altLang="zh-CN" b="1" dirty="0" smtClean="0">
                <a:solidFill>
                  <a:srgbClr val="FF0000"/>
                </a:solidFill>
              </a:rPr>
              <a:t>/</a:t>
            </a:r>
            <a:r>
              <a:rPr lang="en-US" altLang="zh-CN" b="1" dirty="0" smtClean="0">
                <a:solidFill>
                  <a:srgbClr val="FF0000"/>
                </a:solidFill>
              </a:rPr>
              <a:t>close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sidebar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228184" y="1844824"/>
            <a:ext cx="1008112" cy="41764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9"/>
          <p:cNvSpPr txBox="1"/>
          <p:nvPr/>
        </p:nvSpPr>
        <p:spPr>
          <a:xfrm>
            <a:off x="7196807" y="1700808"/>
            <a:ext cx="615553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sidebar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直接箭头连接符 10"/>
          <p:cNvCxnSpPr/>
          <p:nvPr/>
        </p:nvCxnSpPr>
        <p:spPr>
          <a:xfrm flipV="1">
            <a:off x="6156176" y="3717032"/>
            <a:ext cx="1296144" cy="21602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0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:\Users\wrm\Desktop\8路用户手册\参考\监控屏图片\Screenshots\故障界面\主界面故障\主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420888"/>
            <a:ext cx="5400600" cy="3240360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introduction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main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interface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1763688" y="2996952"/>
            <a:ext cx="4968552" cy="1728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20"/>
          <p:cNvSpPr txBox="1"/>
          <p:nvPr/>
        </p:nvSpPr>
        <p:spPr>
          <a:xfrm>
            <a:off x="685800" y="1425550"/>
            <a:ext cx="953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State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of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such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modules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monitoring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mainboard,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hard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disk,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power,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fan,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IOE</a:t>
            </a:r>
            <a:r>
              <a:rPr lang="zh-CN" altLang="en-US" b="1" dirty="0" smtClean="0">
                <a:solidFill>
                  <a:srgbClr val="FF0000"/>
                </a:solidFill>
              </a:rPr>
              <a:t>, </a:t>
            </a:r>
            <a:r>
              <a:rPr lang="en-US" altLang="zh-CN" b="1" dirty="0" smtClean="0">
                <a:solidFill>
                  <a:srgbClr val="FF0000"/>
                </a:solidFill>
              </a:rPr>
              <a:t>10-gigabit</a:t>
            </a:r>
            <a:r>
              <a:rPr lang="zh-CN" altLang="en-US" b="1" dirty="0" smtClean="0">
                <a:solidFill>
                  <a:srgbClr val="FF0000"/>
                </a:solidFill>
              </a:rPr>
              <a:t>, </a:t>
            </a:r>
            <a:r>
              <a:rPr lang="en-US" altLang="zh-CN" b="1" dirty="0" smtClean="0">
                <a:solidFill>
                  <a:srgbClr val="FF0000"/>
                </a:solidFill>
              </a:rPr>
              <a:t>management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board.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Abnormal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module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turning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red,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click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to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enter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detailed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information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interface.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211960" y="4797152"/>
            <a:ext cx="2664296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2"/>
          <p:cNvSpPr txBox="1"/>
          <p:nvPr/>
        </p:nvSpPr>
        <p:spPr>
          <a:xfrm>
            <a:off x="4207892" y="5651956"/>
            <a:ext cx="402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Power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consumption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information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547664" y="4725144"/>
            <a:ext cx="1368152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4"/>
          <p:cNvSpPr txBox="1"/>
          <p:nvPr/>
        </p:nvSpPr>
        <p:spPr>
          <a:xfrm>
            <a:off x="1244600" y="5661248"/>
            <a:ext cx="242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Device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information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4" name="直接箭头连接符 15"/>
          <p:cNvCxnSpPr>
            <a:stCxn id="8" idx="0"/>
            <a:endCxn id="9" idx="2"/>
          </p:cNvCxnSpPr>
          <p:nvPr/>
        </p:nvCxnSpPr>
        <p:spPr>
          <a:xfrm flipV="1">
            <a:off x="4247964" y="2071881"/>
            <a:ext cx="1206686" cy="925071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–mainboard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5" name="Picture 3" descr="C:\Users\wrm\Desktop\8路用户手册\参考\监控屏图片\Screenshots\故障界面\二级故障界面\内存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330912"/>
            <a:ext cx="6912768" cy="4194431"/>
          </a:xfrm>
          <a:prstGeom prst="rect">
            <a:avLst/>
          </a:prstGeom>
          <a:noFill/>
        </p:spPr>
      </p:pic>
      <p:sp>
        <p:nvSpPr>
          <p:cNvPr id="10" name="圆角矩形 9"/>
          <p:cNvSpPr/>
          <p:nvPr/>
        </p:nvSpPr>
        <p:spPr>
          <a:xfrm>
            <a:off x="2699792" y="2564904"/>
            <a:ext cx="5832648" cy="36807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2"/>
          <p:cNvSpPr txBox="1"/>
          <p:nvPr/>
        </p:nvSpPr>
        <p:spPr>
          <a:xfrm>
            <a:off x="1016000" y="1702549"/>
            <a:ext cx="849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It</a:t>
            </a:r>
            <a:r>
              <a:rPr lang="en-US" altLang="zh-CN" b="1" dirty="0" smtClean="0">
                <a:solidFill>
                  <a:srgbClr val="FF0000"/>
                </a:solidFill>
              </a:rPr>
              <a:t> can monitor state of </a:t>
            </a:r>
            <a:r>
              <a:rPr lang="en-US" altLang="zh-CN" b="1" dirty="0" smtClean="0">
                <a:solidFill>
                  <a:srgbClr val="FF0000"/>
                </a:solidFill>
              </a:rPr>
              <a:t>CPU</a:t>
            </a:r>
            <a:r>
              <a:rPr lang="en-US" altLang="en-US" b="1" dirty="0" smtClean="0">
                <a:solidFill>
                  <a:srgbClr val="FF0000"/>
                </a:solidFill>
              </a:rPr>
              <a:t> and memory. The abnormal module turns red and click it to enter detailed information interface.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619672" y="2348880"/>
            <a:ext cx="936104" cy="41764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5"/>
          <p:cNvSpPr txBox="1"/>
          <p:nvPr/>
        </p:nvSpPr>
        <p:spPr>
          <a:xfrm>
            <a:off x="540713" y="2780928"/>
            <a:ext cx="1046440" cy="32403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Monitoring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parts </a:t>
            </a:r>
            <a:r>
              <a:rPr lang="en-US" altLang="zh-CN" sz="2800" b="1" dirty="0">
                <a:solidFill>
                  <a:srgbClr val="FF0000"/>
                </a:solidFill>
              </a:rPr>
              <a:t>--Secondary Menu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参考\监控屏图片\Screenshots\故障界面\三级故障界面\CPU三级界面报警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67532"/>
            <a:ext cx="8490520" cy="5094312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–mainboard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1331640" y="1548408"/>
            <a:ext cx="7209184" cy="48329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2"/>
          <p:cNvSpPr txBox="1"/>
          <p:nvPr/>
        </p:nvSpPr>
        <p:spPr>
          <a:xfrm>
            <a:off x="1755180" y="371703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CPU</a:t>
            </a:r>
            <a:r>
              <a:rPr lang="zh-CN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detailed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information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interface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–mainboard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5" name="Picture 2" descr="C:\Users\wrm\Desktop\8路用户手册\参考\监控屏图片\Screenshots\故障界面\三级故障界面\内存报警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59024"/>
            <a:ext cx="8280920" cy="4968552"/>
          </a:xfrm>
          <a:prstGeom prst="rect">
            <a:avLst/>
          </a:prstGeom>
          <a:noFill/>
        </p:spPr>
      </p:pic>
      <p:sp>
        <p:nvSpPr>
          <p:cNvPr id="10" name="圆角矩形 9"/>
          <p:cNvSpPr/>
          <p:nvPr/>
        </p:nvSpPr>
        <p:spPr>
          <a:xfrm>
            <a:off x="1331640" y="1412776"/>
            <a:ext cx="7209184" cy="48329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2"/>
          <p:cNvSpPr txBox="1"/>
          <p:nvPr/>
        </p:nvSpPr>
        <p:spPr>
          <a:xfrm>
            <a:off x="1691680" y="4293096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Detailed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memory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information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interface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–hard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disk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5" name="Picture 2" descr="C:\Users\wrm\Desktop\8路用户手册\参考\监控屏图片\Screenshots\模块监控\1 (1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132856"/>
            <a:ext cx="7632848" cy="4302224"/>
          </a:xfrm>
          <a:prstGeom prst="rect">
            <a:avLst/>
          </a:prstGeom>
          <a:noFill/>
        </p:spPr>
      </p:pic>
      <p:sp>
        <p:nvSpPr>
          <p:cNvPr id="10" name="圆角矩形 9"/>
          <p:cNvSpPr/>
          <p:nvPr/>
        </p:nvSpPr>
        <p:spPr>
          <a:xfrm>
            <a:off x="1979712" y="2268488"/>
            <a:ext cx="6192688" cy="40408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8"/>
          <p:cNvSpPr txBox="1"/>
          <p:nvPr/>
        </p:nvSpPr>
        <p:spPr>
          <a:xfrm>
            <a:off x="798736" y="1545833"/>
            <a:ext cx="7418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It</a:t>
            </a:r>
            <a:r>
              <a:rPr lang="en-US" altLang="zh-CN" b="1" dirty="0" smtClean="0">
                <a:solidFill>
                  <a:srgbClr val="FF0000"/>
                </a:solidFill>
              </a:rPr>
              <a:t> can monitor </a:t>
            </a:r>
            <a:r>
              <a:rPr lang="en-US" altLang="zh-CN" b="1" dirty="0">
                <a:solidFill>
                  <a:srgbClr val="FF0000"/>
                </a:solidFill>
              </a:rPr>
              <a:t>a</a:t>
            </a:r>
            <a:r>
              <a:rPr lang="en-US" altLang="zh-CN" b="1" dirty="0" smtClean="0">
                <a:solidFill>
                  <a:srgbClr val="FF0000"/>
                </a:solidFill>
              </a:rPr>
              <a:t>ll</a:t>
            </a:r>
            <a:r>
              <a:rPr lang="en-US" altLang="zh-CN" b="1" dirty="0" smtClean="0">
                <a:solidFill>
                  <a:srgbClr val="FF0000"/>
                </a:solidFill>
              </a:rPr>
              <a:t> the hard disk state. </a:t>
            </a:r>
            <a:r>
              <a:rPr lang="en-US" altLang="en-US" b="1" dirty="0">
                <a:solidFill>
                  <a:srgbClr val="FF0000"/>
                </a:solidFill>
              </a:rPr>
              <a:t>The abnormal module turns red and click it to enter detailed information interface.</a:t>
            </a:r>
            <a:endParaRPr lang="zh-CN" altLang="en-US" b="1" dirty="0">
              <a:solidFill>
                <a:srgbClr val="FF0000"/>
              </a:solidFill>
            </a:endParaRPr>
          </a:p>
          <a:p>
            <a:pPr algn="ctr"/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–hard disk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5" name="Picture 2" descr="C:\Users\wrm\Desktop\8路用户手册\参考\监控屏图片\Screenshots\模块监控\1 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59024"/>
            <a:ext cx="8490520" cy="5094312"/>
          </a:xfrm>
          <a:prstGeom prst="rect">
            <a:avLst/>
          </a:prstGeom>
          <a:noFill/>
        </p:spPr>
      </p:pic>
      <p:sp>
        <p:nvSpPr>
          <p:cNvPr id="10" name="圆角矩形 9"/>
          <p:cNvSpPr/>
          <p:nvPr/>
        </p:nvSpPr>
        <p:spPr>
          <a:xfrm>
            <a:off x="1331640" y="1412776"/>
            <a:ext cx="7209184" cy="48329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2"/>
          <p:cNvSpPr txBox="1"/>
          <p:nvPr/>
        </p:nvSpPr>
        <p:spPr>
          <a:xfrm>
            <a:off x="1691680" y="4293096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Detailed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hard disk information interface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–fan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5" name="Picture 2" descr="C:\Users\wrm\Desktop\8路用户手册\参考\监控屏图片\Screenshots\模块监控\1 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76873"/>
            <a:ext cx="7218379" cy="4176463"/>
          </a:xfrm>
          <a:prstGeom prst="rect">
            <a:avLst/>
          </a:prstGeom>
          <a:noFill/>
        </p:spPr>
      </p:pic>
      <p:sp>
        <p:nvSpPr>
          <p:cNvPr id="10" name="圆角矩形 9"/>
          <p:cNvSpPr/>
          <p:nvPr/>
        </p:nvSpPr>
        <p:spPr>
          <a:xfrm>
            <a:off x="2411760" y="2412504"/>
            <a:ext cx="5328592" cy="38968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8"/>
          <p:cNvSpPr txBox="1"/>
          <p:nvPr/>
        </p:nvSpPr>
        <p:spPr>
          <a:xfrm>
            <a:off x="1374676" y="1617841"/>
            <a:ext cx="66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</a:t>
            </a:r>
            <a:r>
              <a:rPr lang="en-US" altLang="zh-CN" b="1" dirty="0" smtClean="0">
                <a:solidFill>
                  <a:srgbClr val="FF0000"/>
                </a:solidFill>
              </a:rPr>
              <a:t>all the</a:t>
            </a:r>
            <a:r>
              <a:rPr lang="en-US" altLang="zh-CN" b="1" dirty="0" smtClean="0">
                <a:solidFill>
                  <a:srgbClr val="FF0000"/>
                </a:solidFill>
              </a:rPr>
              <a:t> fan 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state. </a:t>
            </a:r>
            <a:r>
              <a:rPr lang="en-US" altLang="en-US" b="1" dirty="0">
                <a:solidFill>
                  <a:srgbClr val="FF0000"/>
                </a:solidFill>
              </a:rPr>
              <a:t>The abnormal module turns red and click it to enter detailed information </a:t>
            </a:r>
            <a:r>
              <a:rPr lang="en-US" altLang="en-US" b="1" dirty="0" smtClean="0">
                <a:solidFill>
                  <a:srgbClr val="FF0000"/>
                </a:solidFill>
              </a:rPr>
              <a:t>interface</a:t>
            </a:r>
            <a:r>
              <a:rPr lang="en-US" altLang="en-US" b="1" dirty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2"/>
          <p:cNvSpPr txBox="1">
            <a:spLocks/>
          </p:cNvSpPr>
          <p:nvPr/>
        </p:nvSpPr>
        <p:spPr>
          <a:xfrm>
            <a:off x="214282" y="214290"/>
            <a:ext cx="8024426" cy="5714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 smtClean="0"/>
              <a:t> </a:t>
            </a:r>
            <a:r>
              <a:rPr lang="en-US" altLang="zh-CN" dirty="0" smtClean="0"/>
              <a:t>10</a:t>
            </a:r>
            <a:r>
              <a:rPr lang="zh-CN" altLang="en-US" dirty="0" smtClean="0"/>
              <a:t> </a:t>
            </a:r>
            <a:r>
              <a:rPr lang="en-US" altLang="zh-CN" dirty="0" smtClean="0"/>
              <a:t>highlights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product</a:t>
            </a:r>
            <a:endParaRPr lang="zh-CN" altLang="en-US" dirty="0"/>
          </a:p>
        </p:txBody>
      </p:sp>
      <p:graphicFrame>
        <p:nvGraphicFramePr>
          <p:cNvPr id="20" name="图示 3"/>
          <p:cNvGraphicFramePr/>
          <p:nvPr>
            <p:extLst>
              <p:ext uri="{D42A27DB-BD31-4B8C-83A1-F6EECF244321}">
                <p14:modId xmlns:p14="http://schemas.microsoft.com/office/powerpoint/2010/main" val="3596452332"/>
              </p:ext>
            </p:extLst>
          </p:nvPr>
        </p:nvGraphicFramePr>
        <p:xfrm>
          <a:off x="323528" y="1028734"/>
          <a:ext cx="8568952" cy="585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03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8749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–fan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10" name="Picture 2" descr="C:\Users\wrm\Desktop\8路用户手册\参考\监控屏图片\Screenshots\故障界面\三级故障界面\风扇三级界面故障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370507" cy="5022304"/>
          </a:xfrm>
          <a:prstGeom prst="rect">
            <a:avLst/>
          </a:prstGeom>
          <a:noFill/>
        </p:spPr>
      </p:pic>
      <p:sp>
        <p:nvSpPr>
          <p:cNvPr id="13" name="圆角矩形 12"/>
          <p:cNvSpPr/>
          <p:nvPr/>
        </p:nvSpPr>
        <p:spPr>
          <a:xfrm>
            <a:off x="1547664" y="1548408"/>
            <a:ext cx="6984776" cy="48329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2"/>
          <p:cNvSpPr txBox="1"/>
          <p:nvPr/>
        </p:nvSpPr>
        <p:spPr>
          <a:xfrm>
            <a:off x="1691680" y="3501008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Detailed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 fan information interface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1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参考\监控屏图片\Screenshots\模块监控\1 (1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276872"/>
            <a:ext cx="7170373" cy="4176464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I980-G10</a:t>
            </a:r>
            <a:r>
              <a:rPr lang="zh-CN" altLang="en-US" dirty="0"/>
              <a:t> </a:t>
            </a:r>
            <a:r>
              <a:rPr lang="en-US" altLang="zh-CN" dirty="0"/>
              <a:t>parts of monitoring screen </a:t>
            </a:r>
            <a:r>
              <a:rPr lang="en-US" altLang="zh-CN" dirty="0" smtClean="0"/>
              <a:t>–power </a:t>
            </a:r>
            <a:r>
              <a:rPr lang="en-US" altLang="zh-CN" dirty="0"/>
              <a:t>introduction 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2195736" y="2492896"/>
            <a:ext cx="5616624" cy="37444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569244" y="1599208"/>
            <a:ext cx="729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all </a:t>
            </a:r>
            <a:r>
              <a:rPr lang="en-US" altLang="zh-CN" b="1" dirty="0" smtClean="0">
                <a:solidFill>
                  <a:srgbClr val="FF0000"/>
                </a:solidFill>
              </a:rPr>
              <a:t>the power  </a:t>
            </a:r>
            <a:r>
              <a:rPr lang="en-US" altLang="zh-CN" b="1" dirty="0">
                <a:solidFill>
                  <a:srgbClr val="FF0000"/>
                </a:solidFill>
              </a:rPr>
              <a:t>state. </a:t>
            </a:r>
            <a:r>
              <a:rPr lang="en-US" altLang="en-US" b="1" dirty="0">
                <a:solidFill>
                  <a:srgbClr val="FF0000"/>
                </a:solidFill>
              </a:rPr>
              <a:t>The abnormal module turns red and click it to enter detailed information interface</a:t>
            </a:r>
            <a:r>
              <a:rPr lang="en-US" altLang="en-US" b="1" dirty="0" smtClean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参考\监控屏图片\Screenshots\模块监控\1 (20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8370507" cy="5184576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9130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I980-G10</a:t>
            </a:r>
            <a:r>
              <a:rPr lang="zh-CN" altLang="en-US" dirty="0"/>
              <a:t> </a:t>
            </a:r>
            <a:r>
              <a:rPr lang="en-US" altLang="zh-CN" dirty="0"/>
              <a:t>parts of monitoring screen –power introduction 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1691680" y="1548408"/>
            <a:ext cx="6849144" cy="48329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2"/>
          <p:cNvSpPr txBox="1"/>
          <p:nvPr/>
        </p:nvSpPr>
        <p:spPr>
          <a:xfrm>
            <a:off x="1691680" y="3501008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Detaile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d power information interface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参考\监控屏图片\Screenshots\模块监控\1 (1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035" y="2420888"/>
            <a:ext cx="6954349" cy="3960439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I980-G10</a:t>
            </a:r>
            <a:r>
              <a:rPr lang="zh-CN" altLang="en-US" dirty="0"/>
              <a:t> </a:t>
            </a:r>
            <a:r>
              <a:rPr lang="en-US" altLang="zh-CN" dirty="0"/>
              <a:t>parts of monitoring screen </a:t>
            </a:r>
            <a:r>
              <a:rPr lang="en-US" altLang="zh-CN" dirty="0" smtClean="0"/>
              <a:t>–</a:t>
            </a:r>
            <a:r>
              <a:rPr lang="en-US" altLang="zh-CN" dirty="0" err="1"/>
              <a:t>PCIe</a:t>
            </a:r>
            <a:r>
              <a:rPr lang="en-US" altLang="zh-CN" dirty="0" smtClean="0"/>
              <a:t> </a:t>
            </a:r>
            <a:r>
              <a:rPr lang="en-US" altLang="zh-CN" dirty="0"/>
              <a:t>introduction 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2298171" y="2636912"/>
            <a:ext cx="5256584" cy="3600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44500" y="1696616"/>
            <a:ext cx="839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all </a:t>
            </a:r>
            <a:r>
              <a:rPr lang="en-US" altLang="zh-CN" b="1" dirty="0" smtClean="0">
                <a:solidFill>
                  <a:srgbClr val="FF0000"/>
                </a:solidFill>
              </a:rPr>
              <a:t> IOE</a:t>
            </a:r>
            <a:r>
              <a:rPr lang="en-US" altLang="en-US" b="1" dirty="0" smtClean="0">
                <a:solidFill>
                  <a:srgbClr val="FF0000"/>
                </a:solidFill>
              </a:rPr>
              <a:t>, </a:t>
            </a:r>
            <a:r>
              <a:rPr lang="en-US" altLang="zh-CN" b="1" dirty="0" smtClean="0">
                <a:solidFill>
                  <a:srgbClr val="FF0000"/>
                </a:solidFill>
              </a:rPr>
              <a:t>RAID</a:t>
            </a:r>
            <a:r>
              <a:rPr lang="en-US" altLang="en-US" b="1" dirty="0" smtClean="0">
                <a:solidFill>
                  <a:srgbClr val="FF0000"/>
                </a:solidFill>
              </a:rPr>
              <a:t> card and 10-gigabit modules </a:t>
            </a:r>
            <a:r>
              <a:rPr lang="en-US" altLang="zh-CN" b="1" dirty="0" smtClean="0">
                <a:solidFill>
                  <a:srgbClr val="FF0000"/>
                </a:solidFill>
              </a:rPr>
              <a:t>state</a:t>
            </a:r>
            <a:r>
              <a:rPr lang="en-US" altLang="zh-CN" b="1" dirty="0">
                <a:solidFill>
                  <a:srgbClr val="FF0000"/>
                </a:solidFill>
              </a:rPr>
              <a:t>. </a:t>
            </a:r>
            <a:r>
              <a:rPr lang="en-US" altLang="en-US" b="1" dirty="0">
                <a:solidFill>
                  <a:srgbClr val="FF0000"/>
                </a:solidFill>
              </a:rPr>
              <a:t>The abnormal module turns red and click it to enter detailed information interface</a:t>
            </a:r>
            <a:r>
              <a:rPr lang="en-US" altLang="en-US" b="1" dirty="0" smtClean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wrm\Desktop\8路用户手册\参考\监控屏图片\Screenshots\模块监控\1 (2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31032"/>
            <a:ext cx="8370507" cy="5022304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251520" y="10527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I980-G10</a:t>
            </a:r>
            <a:r>
              <a:rPr lang="zh-CN" altLang="en-US" dirty="0"/>
              <a:t> </a:t>
            </a:r>
            <a:r>
              <a:rPr lang="en-US" altLang="zh-CN" dirty="0"/>
              <a:t>parts of monitoring screen –</a:t>
            </a:r>
            <a:r>
              <a:rPr lang="en-US" altLang="zh-CN" dirty="0" err="1"/>
              <a:t>PCIe</a:t>
            </a:r>
            <a:r>
              <a:rPr lang="en-US" altLang="zh-CN" dirty="0"/>
              <a:t> introduction </a:t>
            </a:r>
            <a:endParaRPr lang="en-US" altLang="zh-CN" dirty="0"/>
          </a:p>
        </p:txBody>
      </p:sp>
      <p:sp>
        <p:nvSpPr>
          <p:cNvPr id="8" name="圆角矩形 7"/>
          <p:cNvSpPr/>
          <p:nvPr/>
        </p:nvSpPr>
        <p:spPr>
          <a:xfrm>
            <a:off x="1619672" y="1548408"/>
            <a:ext cx="6921152" cy="48329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2"/>
          <p:cNvSpPr txBox="1"/>
          <p:nvPr/>
        </p:nvSpPr>
        <p:spPr>
          <a:xfrm>
            <a:off x="1691680" y="3625860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F0000"/>
                </a:solidFill>
              </a:rPr>
              <a:t>PCIe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detailed information interface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–MM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wrm\Desktop\8路用户手册\参考\监控屏图片\Screenshots\模块监控\1 (1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276872"/>
            <a:ext cx="6978352" cy="4187011"/>
          </a:xfrm>
          <a:prstGeom prst="rect">
            <a:avLst/>
          </a:prstGeom>
          <a:noFill/>
        </p:spPr>
      </p:pic>
      <p:sp>
        <p:nvSpPr>
          <p:cNvPr id="12" name="圆角矩形 11"/>
          <p:cNvSpPr/>
          <p:nvPr/>
        </p:nvSpPr>
        <p:spPr>
          <a:xfrm>
            <a:off x="2339752" y="2484512"/>
            <a:ext cx="5400600" cy="38248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8"/>
          <p:cNvSpPr txBox="1"/>
          <p:nvPr/>
        </p:nvSpPr>
        <p:spPr>
          <a:xfrm>
            <a:off x="1501552" y="1579741"/>
            <a:ext cx="680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It can monitor all </a:t>
            </a:r>
            <a:r>
              <a:rPr lang="en-US" altLang="zh-CN" b="1" dirty="0" smtClean="0">
                <a:solidFill>
                  <a:srgbClr val="FF0000"/>
                </a:solidFill>
              </a:rPr>
              <a:t>the</a:t>
            </a:r>
            <a:r>
              <a:rPr lang="en-US" altLang="zh-CN" b="1" dirty="0" smtClean="0">
                <a:solidFill>
                  <a:srgbClr val="FF0000"/>
                </a:solidFill>
              </a:rPr>
              <a:t> management </a:t>
            </a:r>
            <a:r>
              <a:rPr lang="en-US" altLang="en-US" b="1" dirty="0" smtClean="0">
                <a:solidFill>
                  <a:srgbClr val="FF0000"/>
                </a:solidFill>
              </a:rPr>
              <a:t>modules </a:t>
            </a:r>
            <a:r>
              <a:rPr lang="en-US" altLang="zh-CN" b="1" dirty="0">
                <a:solidFill>
                  <a:srgbClr val="FF0000"/>
                </a:solidFill>
              </a:rPr>
              <a:t>state. </a:t>
            </a:r>
            <a:r>
              <a:rPr lang="en-US" altLang="en-US" b="1" dirty="0">
                <a:solidFill>
                  <a:srgbClr val="FF0000"/>
                </a:solidFill>
              </a:rPr>
              <a:t>The abnormal module turns red and click it to enter detailed information interface</a:t>
            </a:r>
            <a:r>
              <a:rPr lang="en-US" altLang="en-US" b="1" dirty="0" smtClean="0">
                <a:solidFill>
                  <a:srgbClr val="FF0000"/>
                </a:solidFill>
              </a:rPr>
              <a:t>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–MM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wrm\Desktop\8路用户手册\参考\监控屏图片\Screenshots\模块监控\1 (2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5"/>
            <a:ext cx="8352928" cy="5011757"/>
          </a:xfrm>
          <a:prstGeom prst="rect">
            <a:avLst/>
          </a:prstGeom>
          <a:noFill/>
        </p:spPr>
      </p:pic>
      <p:sp>
        <p:nvSpPr>
          <p:cNvPr id="15" name="圆角矩形 14"/>
          <p:cNvSpPr/>
          <p:nvPr/>
        </p:nvSpPr>
        <p:spPr>
          <a:xfrm>
            <a:off x="1763688" y="1548408"/>
            <a:ext cx="6696744" cy="48329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2"/>
          <p:cNvSpPr txBox="1"/>
          <p:nvPr/>
        </p:nvSpPr>
        <p:spPr>
          <a:xfrm>
            <a:off x="2411760" y="4417948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</a:rPr>
              <a:t>Information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interface of port IP address in management module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9638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 </a:t>
            </a:r>
            <a:r>
              <a:rPr lang="en-US" altLang="zh-CN" dirty="0"/>
              <a:t>s</a:t>
            </a:r>
            <a:r>
              <a:rPr lang="en-US" altLang="zh-CN" dirty="0" smtClean="0"/>
              <a:t>witch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wrm\Desktop\8路用户手册\参考\监控屏图片\Screenshots\系统设置\1 (2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88840"/>
            <a:ext cx="6120680" cy="3672408"/>
          </a:xfrm>
          <a:prstGeom prst="rect">
            <a:avLst/>
          </a:prstGeom>
          <a:noFill/>
        </p:spPr>
      </p:pic>
      <p:sp>
        <p:nvSpPr>
          <p:cNvPr id="12" name="圆角矩形 11"/>
          <p:cNvSpPr/>
          <p:nvPr/>
        </p:nvSpPr>
        <p:spPr>
          <a:xfrm>
            <a:off x="2195736" y="2636912"/>
            <a:ext cx="1728192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7"/>
          <p:cNvSpPr txBox="1"/>
          <p:nvPr/>
        </p:nvSpPr>
        <p:spPr>
          <a:xfrm>
            <a:off x="539552" y="1323092"/>
            <a:ext cx="922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System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setting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needs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login</a:t>
            </a:r>
            <a:r>
              <a:rPr lang="zh-CN" altLang="en-US" dirty="0" smtClean="0">
                <a:solidFill>
                  <a:srgbClr val="FF0000"/>
                </a:solidFill>
              </a:rPr>
              <a:t>;</a:t>
            </a:r>
            <a:r>
              <a:rPr lang="en-US" altLang="zh-CN" dirty="0" smtClean="0">
                <a:solidFill>
                  <a:srgbClr val="FF0000"/>
                </a:solidFill>
              </a:rPr>
              <a:t>username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and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password</a:t>
            </a:r>
            <a:r>
              <a:rPr lang="zh-CN" altLang="en-US" dirty="0" smtClean="0">
                <a:solidFill>
                  <a:srgbClr val="FF0000"/>
                </a:solidFill>
              </a:rPr>
              <a:t>,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same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with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username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password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of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BMC,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admin</a:t>
            </a:r>
            <a:r>
              <a:rPr lang="en-US" altLang="zh-CN" dirty="0" smtClean="0">
                <a:solidFill>
                  <a:srgbClr val="FF0000"/>
                </a:solidFill>
              </a:rPr>
              <a:t>/</a:t>
            </a:r>
            <a:r>
              <a:rPr lang="en-US" altLang="zh-CN" dirty="0" smtClean="0">
                <a:solidFill>
                  <a:srgbClr val="FF0000"/>
                </a:solidFill>
              </a:rPr>
              <a:t>admin</a:t>
            </a:r>
            <a:r>
              <a:rPr lang="en-US" altLang="zh-CN" dirty="0" smtClean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-139700" y="2492896"/>
            <a:ext cx="226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the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needed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setting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page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44008" y="5085184"/>
            <a:ext cx="864096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1"/>
          <p:cNvSpPr txBox="1"/>
          <p:nvPr/>
        </p:nvSpPr>
        <p:spPr>
          <a:xfrm>
            <a:off x="279400" y="5661248"/>
            <a:ext cx="522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Choose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corresponding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operation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click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save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key.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-101600" y="4077072"/>
            <a:ext cx="20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Partition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1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Setting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area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5580112" y="5733256"/>
            <a:ext cx="421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Partition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2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</a:t>
            </a:r>
            <a:r>
              <a:rPr lang="en-US" altLang="zh-CN" b="1" dirty="0" smtClean="0">
                <a:solidFill>
                  <a:srgbClr val="FF0000"/>
                </a:solidFill>
              </a:rPr>
              <a:t>etting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area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When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single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part,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this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place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is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empty.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699792" y="3356992"/>
            <a:ext cx="2088232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5364088" y="3356992"/>
            <a:ext cx="2088232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18"/>
          <p:cNvCxnSpPr>
            <a:stCxn id="19" idx="1"/>
            <a:endCxn id="17" idx="3"/>
          </p:cNvCxnSpPr>
          <p:nvPr/>
        </p:nvCxnSpPr>
        <p:spPr>
          <a:xfrm flipH="1">
            <a:off x="1979712" y="4149080"/>
            <a:ext cx="720080" cy="25115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19"/>
          <p:cNvCxnSpPr>
            <a:stCxn id="20" idx="2"/>
            <a:endCxn id="18" idx="0"/>
          </p:cNvCxnSpPr>
          <p:nvPr/>
        </p:nvCxnSpPr>
        <p:spPr>
          <a:xfrm>
            <a:off x="6408204" y="4941168"/>
            <a:ext cx="1277702" cy="7920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6" grpId="0"/>
      <p:bldP spid="17" grpId="0"/>
      <p:bldP spid="18" grpId="0"/>
      <p:bldP spid="19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</a:t>
            </a:r>
            <a:r>
              <a:rPr lang="en-US" altLang="zh-CN" dirty="0"/>
              <a:t> </a:t>
            </a:r>
            <a:r>
              <a:rPr lang="en-US" altLang="zh-CN" dirty="0" smtClean="0"/>
              <a:t>introduction of partitioning mode setting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wrm\Desktop\8路用户手册\参考\监控屏图片\Screenshots\系统设置\1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1707" y="1700808"/>
            <a:ext cx="6600733" cy="3960440"/>
          </a:xfrm>
          <a:prstGeom prst="rect">
            <a:avLst/>
          </a:prstGeom>
          <a:noFill/>
        </p:spPr>
      </p:pic>
      <p:sp>
        <p:nvSpPr>
          <p:cNvPr id="11" name="TextBox 5"/>
          <p:cNvSpPr txBox="1"/>
          <p:nvPr/>
        </p:nvSpPr>
        <p:spPr>
          <a:xfrm>
            <a:off x="251520" y="6844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监控屏系统设置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分区模式设置介绍</a:t>
            </a: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4746443" y="5013176"/>
            <a:ext cx="1008112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1"/>
          <p:cNvSpPr txBox="1"/>
          <p:nvPr/>
        </p:nvSpPr>
        <p:spPr>
          <a:xfrm>
            <a:off x="596900" y="5651956"/>
            <a:ext cx="537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Choose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corresponding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operation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and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click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save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key.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88900" y="3790781"/>
            <a:ext cx="1849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Current</a:t>
            </a:r>
            <a:r>
              <a:rPr lang="en-US" altLang="zh-CN" b="1" dirty="0" smtClean="0">
                <a:solidFill>
                  <a:srgbClr val="FF0000"/>
                </a:solidFill>
              </a:rPr>
              <a:t> partitioning mode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658211" y="3212976"/>
            <a:ext cx="2160240" cy="16561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stCxn id="15" idx="1"/>
            <a:endCxn id="14" idx="3"/>
          </p:cNvCxnSpPr>
          <p:nvPr/>
        </p:nvCxnSpPr>
        <p:spPr>
          <a:xfrm flipH="1">
            <a:off x="1938131" y="4041068"/>
            <a:ext cx="720080" cy="21137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/>
          <p:nvPr/>
        </p:nvSpPr>
        <p:spPr>
          <a:xfrm>
            <a:off x="5940152" y="5651956"/>
            <a:ext cx="336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Set</a:t>
            </a:r>
            <a:r>
              <a:rPr lang="en-US" altLang="zh-CN" b="1" dirty="0" smtClean="0">
                <a:solidFill>
                  <a:srgbClr val="FF0000"/>
                </a:solidFill>
              </a:rPr>
              <a:t> partitioning mode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682547" y="3225750"/>
            <a:ext cx="2088232" cy="17154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9"/>
          <p:cNvCxnSpPr>
            <a:stCxn id="18" idx="2"/>
            <a:endCxn id="17" idx="0"/>
          </p:cNvCxnSpPr>
          <p:nvPr/>
        </p:nvCxnSpPr>
        <p:spPr>
          <a:xfrm>
            <a:off x="6726663" y="4941168"/>
            <a:ext cx="897963" cy="7107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7" grpId="0"/>
      <p:bldP spid="1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8622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 introduction of </a:t>
            </a:r>
            <a:r>
              <a:rPr lang="en-US" altLang="zh-CN" dirty="0"/>
              <a:t>BMC </a:t>
            </a:r>
            <a:r>
              <a:rPr lang="en-US" altLang="zh-CN" dirty="0" smtClean="0"/>
              <a:t>IP</a:t>
            </a:r>
            <a:r>
              <a:rPr lang="en-US" altLang="zh-CN" dirty="0" smtClean="0"/>
              <a:t> setting</a:t>
            </a:r>
            <a:r>
              <a:rPr lang="en-US" altLang="zh-CN" dirty="0" smtClean="0"/>
              <a:t> 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wrm\Desktop\8路用户手册\参考\监控屏图片\Screenshots\系统设置\1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431032"/>
            <a:ext cx="6747104" cy="4230216"/>
          </a:xfrm>
          <a:prstGeom prst="rect">
            <a:avLst/>
          </a:prstGeom>
          <a:noFill/>
        </p:spPr>
      </p:pic>
      <p:sp>
        <p:nvSpPr>
          <p:cNvPr id="12" name="圆角矩形 11"/>
          <p:cNvSpPr/>
          <p:nvPr/>
        </p:nvSpPr>
        <p:spPr>
          <a:xfrm>
            <a:off x="4716016" y="5013176"/>
            <a:ext cx="1008112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6"/>
          <p:cNvSpPr txBox="1"/>
          <p:nvPr/>
        </p:nvSpPr>
        <p:spPr>
          <a:xfrm>
            <a:off x="190500" y="5723964"/>
            <a:ext cx="567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Choose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corresponding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operation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and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click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save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key.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190500" y="3573016"/>
            <a:ext cx="164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Chose</a:t>
            </a:r>
            <a:r>
              <a:rPr lang="en-US" altLang="zh-CN" b="1" dirty="0" smtClean="0">
                <a:solidFill>
                  <a:srgbClr val="FF0000"/>
                </a:solidFill>
              </a:rPr>
              <a:t> the port need to be set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627784" y="2996952"/>
            <a:ext cx="2160240" cy="18722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9"/>
          <p:cNvCxnSpPr>
            <a:stCxn id="15" idx="1"/>
            <a:endCxn id="14" idx="3"/>
          </p:cNvCxnSpPr>
          <p:nvPr/>
        </p:nvCxnSpPr>
        <p:spPr>
          <a:xfrm flipH="1" flipV="1">
            <a:off x="1835696" y="3896182"/>
            <a:ext cx="792088" cy="36874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0"/>
          <p:cNvSpPr txBox="1"/>
          <p:nvPr/>
        </p:nvSpPr>
        <p:spPr>
          <a:xfrm>
            <a:off x="5940152" y="57239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Set</a:t>
            </a:r>
            <a:r>
              <a:rPr lang="en-US" altLang="zh-CN" b="1" dirty="0" smtClean="0">
                <a:solidFill>
                  <a:srgbClr val="FF0000"/>
                </a:solidFill>
              </a:rPr>
              <a:t> the port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868144" y="2996952"/>
            <a:ext cx="2160240" cy="1800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22"/>
          <p:cNvCxnSpPr>
            <a:stCxn id="18" idx="2"/>
            <a:endCxn id="17" idx="0"/>
          </p:cNvCxnSpPr>
          <p:nvPr/>
        </p:nvCxnSpPr>
        <p:spPr>
          <a:xfrm>
            <a:off x="6948264" y="4797152"/>
            <a:ext cx="72008" cy="9268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 18"/>
          <p:cNvGrpSpPr/>
          <p:nvPr/>
        </p:nvGrpSpPr>
        <p:grpSpPr>
          <a:xfrm>
            <a:off x="1181100" y="790051"/>
            <a:ext cx="9626600" cy="945900"/>
            <a:chOff x="0" y="297560"/>
            <a:chExt cx="8568952" cy="945900"/>
          </a:xfrm>
        </p:grpSpPr>
        <p:sp>
          <p:nvSpPr>
            <p:cNvPr id="47" name="矩形 46"/>
            <p:cNvSpPr/>
            <p:nvPr/>
          </p:nvSpPr>
          <p:spPr>
            <a:xfrm>
              <a:off x="0" y="297560"/>
              <a:ext cx="8568952" cy="831600"/>
            </a:xfrm>
            <a:prstGeom prst="re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矩形 47"/>
            <p:cNvSpPr/>
            <p:nvPr/>
          </p:nvSpPr>
          <p:spPr>
            <a:xfrm>
              <a:off x="0" y="411860"/>
              <a:ext cx="8568952" cy="83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5046" tIns="333248" rIns="665046" bIns="99568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Touch monitoring screen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of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 I980-G10 is for checking parts’ status, system information and BMC log. It can be also for setting network, switch, and hardware partitioning.</a:t>
              </a:r>
              <a:endParaRPr lang="zh-CN" sz="1400" kern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组 19"/>
          <p:cNvGrpSpPr/>
          <p:nvPr/>
        </p:nvGrpSpPr>
        <p:grpSpPr>
          <a:xfrm>
            <a:off x="2252671" y="655016"/>
            <a:ext cx="5998266" cy="472320"/>
            <a:chOff x="441147" y="60925"/>
            <a:chExt cx="5998266" cy="472320"/>
          </a:xfrm>
        </p:grpSpPr>
        <p:sp>
          <p:nvSpPr>
            <p:cNvPr id="45" name="圆角矩形 44"/>
            <p:cNvSpPr/>
            <p:nvPr/>
          </p:nvSpPr>
          <p:spPr>
            <a:xfrm>
              <a:off x="441147" y="60925"/>
              <a:ext cx="5998266" cy="472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圆角矩形 6"/>
            <p:cNvSpPr/>
            <p:nvPr/>
          </p:nvSpPr>
          <p:spPr>
            <a:xfrm>
              <a:off x="451504" y="83982"/>
              <a:ext cx="5952152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Touch monitoring screen </a:t>
              </a:r>
              <a:endParaRPr lang="zh-CN" altLang="en-US" sz="1400" kern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1" name="组 20"/>
          <p:cNvGrpSpPr/>
          <p:nvPr/>
        </p:nvGrpSpPr>
        <p:grpSpPr>
          <a:xfrm>
            <a:off x="1092200" y="2108836"/>
            <a:ext cx="9817100" cy="831600"/>
            <a:chOff x="0" y="1451245"/>
            <a:chExt cx="8568952" cy="831600"/>
          </a:xfrm>
        </p:grpSpPr>
        <p:sp>
          <p:nvSpPr>
            <p:cNvPr id="43" name="矩形 42"/>
            <p:cNvSpPr/>
            <p:nvPr/>
          </p:nvSpPr>
          <p:spPr>
            <a:xfrm>
              <a:off x="0" y="1451245"/>
              <a:ext cx="8568952" cy="831600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矩形 43"/>
            <p:cNvSpPr/>
            <p:nvPr/>
          </p:nvSpPr>
          <p:spPr>
            <a:xfrm>
              <a:off x="0" y="1451245"/>
              <a:ext cx="8568952" cy="83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5046" tIns="333248" rIns="665046" bIns="99568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S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erver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smart start leads to lighting display. Its right corner showing 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port 80 code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is to know machine self-check schedule and uses code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table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to quickly figure out the failure situation.</a:t>
              </a:r>
              <a:endParaRPr lang="zh-CN" sz="1400" kern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" name="组 21"/>
          <p:cNvGrpSpPr/>
          <p:nvPr/>
        </p:nvGrpSpPr>
        <p:grpSpPr>
          <a:xfrm>
            <a:off x="2239971" y="1847276"/>
            <a:ext cx="5998266" cy="472320"/>
            <a:chOff x="428447" y="1215085"/>
            <a:chExt cx="5998266" cy="472320"/>
          </a:xfrm>
        </p:grpSpPr>
        <p:sp>
          <p:nvSpPr>
            <p:cNvPr id="41" name="圆角矩形 40"/>
            <p:cNvSpPr/>
            <p:nvPr/>
          </p:nvSpPr>
          <p:spPr>
            <a:xfrm>
              <a:off x="428447" y="1215085"/>
              <a:ext cx="5998266" cy="472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圆角矩形 10"/>
            <p:cNvSpPr/>
            <p:nvPr/>
          </p:nvSpPr>
          <p:spPr>
            <a:xfrm>
              <a:off x="451504" y="1238142"/>
              <a:ext cx="5952152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Fast Video</a:t>
              </a:r>
              <a:endParaRPr lang="zh-CN" sz="1400" kern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431800" y="3250296"/>
            <a:ext cx="12674600" cy="801004"/>
            <a:chOff x="0" y="2605405"/>
            <a:chExt cx="9081312" cy="630000"/>
          </a:xfrm>
        </p:grpSpPr>
        <p:sp>
          <p:nvSpPr>
            <p:cNvPr id="39" name="矩形 38"/>
            <p:cNvSpPr/>
            <p:nvPr/>
          </p:nvSpPr>
          <p:spPr>
            <a:xfrm>
              <a:off x="436777" y="2605405"/>
              <a:ext cx="7115817" cy="630000"/>
            </a:xfrm>
            <a:prstGeom prst="rect">
              <a:avLst/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矩形 39"/>
            <p:cNvSpPr/>
            <p:nvPr/>
          </p:nvSpPr>
          <p:spPr>
            <a:xfrm>
              <a:off x="0" y="2605405"/>
              <a:ext cx="9081312" cy="63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5046" tIns="333248" rIns="665046" bIns="99568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Management module has two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kern="1200" dirty="0" err="1" smtClean="0">
                  <a:latin typeface="微软雅黑" pitchFamily="34" charset="-122"/>
                  <a:ea typeface="微软雅黑" pitchFamily="34" charset="-122"/>
                </a:rPr>
                <a:t>mSATA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interfaces; 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two 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64/128GB </a:t>
              </a:r>
              <a:r>
                <a:rPr lang="en-US" altLang="zh-CN" sz="1400" kern="1200" dirty="0" err="1" smtClean="0">
                  <a:latin typeface="微软雅黑" pitchFamily="34" charset="-122"/>
                  <a:ea typeface="微软雅黑" pitchFamily="34" charset="-122"/>
                </a:rPr>
                <a:t>mSATA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 disks can be installed for installing</a:t>
              </a: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 operation system.</a:t>
              </a:r>
              <a:endParaRPr lang="zh-CN" sz="1400" kern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2265371" y="3052236"/>
            <a:ext cx="5998266" cy="472320"/>
            <a:chOff x="428447" y="2369245"/>
            <a:chExt cx="5998266" cy="472320"/>
          </a:xfrm>
        </p:grpSpPr>
        <p:sp>
          <p:nvSpPr>
            <p:cNvPr id="37" name="圆角矩形 36"/>
            <p:cNvSpPr/>
            <p:nvPr/>
          </p:nvSpPr>
          <p:spPr>
            <a:xfrm>
              <a:off x="428447" y="2369245"/>
              <a:ext cx="5998266" cy="472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圆角矩形 14"/>
            <p:cNvSpPr/>
            <p:nvPr/>
          </p:nvSpPr>
          <p:spPr>
            <a:xfrm>
              <a:off x="451504" y="2392302"/>
              <a:ext cx="5952152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Inserted </a:t>
              </a:r>
              <a:r>
                <a:rPr lang="en-US" altLang="zh-CN" sz="1400" kern="1200" dirty="0" err="1" smtClean="0">
                  <a:latin typeface="微软雅黑" pitchFamily="34" charset="-122"/>
                  <a:ea typeface="微软雅黑" pitchFamily="34" charset="-122"/>
                </a:rPr>
                <a:t>mSATA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 hard disk</a:t>
              </a:r>
              <a:endParaRPr lang="zh-CN" sz="1400" kern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组 24"/>
          <p:cNvGrpSpPr/>
          <p:nvPr/>
        </p:nvGrpSpPr>
        <p:grpSpPr>
          <a:xfrm>
            <a:off x="1016000" y="4332455"/>
            <a:ext cx="9994900" cy="1083600"/>
            <a:chOff x="0" y="3522464"/>
            <a:chExt cx="8568952" cy="1083600"/>
          </a:xfrm>
        </p:grpSpPr>
        <p:sp>
          <p:nvSpPr>
            <p:cNvPr id="35" name="矩形 34"/>
            <p:cNvSpPr/>
            <p:nvPr/>
          </p:nvSpPr>
          <p:spPr>
            <a:xfrm>
              <a:off x="0" y="3522464"/>
              <a:ext cx="8568952" cy="10836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矩形 35"/>
            <p:cNvSpPr/>
            <p:nvPr/>
          </p:nvSpPr>
          <p:spPr>
            <a:xfrm>
              <a:off x="0" y="3522464"/>
              <a:ext cx="8568952" cy="1083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5046" tIns="333248" rIns="665046" bIns="99568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BMC can monitor parts such as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CPU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, memory, disk,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power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, 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PCI-E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card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,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fan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and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network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card.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1400" kern="12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functions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such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as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remote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on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-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off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,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virtual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media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and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remote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desktop.</a:t>
              </a:r>
              <a:endParaRPr lang="zh-CN" altLang="en-US" sz="1400" kern="1200" dirty="0">
                <a:latin typeface="微软雅黑" pitchFamily="34" charset="-122"/>
                <a:ea typeface="微软雅黑" pitchFamily="34" charset="-122"/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Supporting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to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refresh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BIO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and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BMC Firmware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through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BMC Web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.</a:t>
              </a:r>
              <a:endParaRPr lang="zh-CN" sz="1400" kern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" name="组 25"/>
          <p:cNvGrpSpPr/>
          <p:nvPr/>
        </p:nvGrpSpPr>
        <p:grpSpPr>
          <a:xfrm>
            <a:off x="2290771" y="4080996"/>
            <a:ext cx="5998266" cy="472320"/>
            <a:chOff x="428447" y="3321805"/>
            <a:chExt cx="5998266" cy="472320"/>
          </a:xfrm>
        </p:grpSpPr>
        <p:sp>
          <p:nvSpPr>
            <p:cNvPr id="33" name="圆角矩形 32"/>
            <p:cNvSpPr/>
            <p:nvPr/>
          </p:nvSpPr>
          <p:spPr>
            <a:xfrm>
              <a:off x="428447" y="3321805"/>
              <a:ext cx="5998266" cy="472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圆角矩形 18"/>
            <p:cNvSpPr/>
            <p:nvPr/>
          </p:nvSpPr>
          <p:spPr>
            <a:xfrm>
              <a:off x="451504" y="3344862"/>
              <a:ext cx="5952152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Powerful </a:t>
              </a:r>
              <a:r>
                <a:rPr lang="en-US" altLang="zh-CN" sz="1400" kern="1200" dirty="0" smtClean="0">
                  <a:latin typeface="微软雅黑" pitchFamily="34" charset="-122"/>
                  <a:ea typeface="微软雅黑" pitchFamily="34" charset="-122"/>
                </a:rPr>
                <a:t>BMC monitoring and management function</a:t>
              </a:r>
              <a:endParaRPr lang="zh-CN" sz="1400" kern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" name="组 26"/>
          <p:cNvGrpSpPr/>
          <p:nvPr/>
        </p:nvGrpSpPr>
        <p:grpSpPr>
          <a:xfrm>
            <a:off x="939800" y="5663484"/>
            <a:ext cx="10248900" cy="1016716"/>
            <a:chOff x="0" y="4980493"/>
            <a:chExt cx="8568953" cy="831600"/>
          </a:xfrm>
        </p:grpSpPr>
        <p:sp>
          <p:nvSpPr>
            <p:cNvPr id="31" name="矩形 30"/>
            <p:cNvSpPr/>
            <p:nvPr/>
          </p:nvSpPr>
          <p:spPr>
            <a:xfrm>
              <a:off x="0" y="4980493"/>
              <a:ext cx="8568953" cy="831600"/>
            </a:xfrm>
            <a:prstGeom prst="rect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矩形 31"/>
            <p:cNvSpPr/>
            <p:nvPr/>
          </p:nvSpPr>
          <p:spPr>
            <a:xfrm>
              <a:off x="0" y="4980493"/>
              <a:ext cx="8568952" cy="83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5046" tIns="333248" rIns="665046" bIns="99568" numCol="1" spcCol="1270" anchor="t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dirty="0" smtClean="0">
                  <a:latin typeface="微软雅黑"/>
                  <a:ea typeface="微软雅黑"/>
                  <a:cs typeface="微软雅黑"/>
                </a:rPr>
                <a:t>It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sz="1400" dirty="0" smtClean="0">
                  <a:latin typeface="微软雅黑"/>
                  <a:ea typeface="微软雅黑"/>
                  <a:cs typeface="微软雅黑"/>
                </a:rPr>
                <a:t>supports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sz="1400" kern="1200" dirty="0" smtClean="0">
                  <a:latin typeface="微软雅黑"/>
                  <a:ea typeface="微软雅黑"/>
                  <a:cs typeface="微软雅黑"/>
                </a:rPr>
                <a:t>8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sz="1400" kern="1200" dirty="0" smtClean="0">
                  <a:latin typeface="微软雅黑"/>
                  <a:ea typeface="微软雅黑"/>
                  <a:cs typeface="微软雅黑"/>
                </a:rPr>
                <a:t>Intel Xeon E7-8800 v2</a:t>
              </a:r>
              <a:r>
                <a:rPr lang="zh-CN" altLang="en-US" sz="1400" kern="12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kern="1200" dirty="0" smtClean="0">
                  <a:latin typeface="微软雅黑"/>
                  <a:ea typeface="微软雅黑"/>
                  <a:cs typeface="微软雅黑"/>
                </a:rPr>
                <a:t>serial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s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processors.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Compared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with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last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generation,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its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computing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performance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increases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two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times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that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of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last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generation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,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its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memory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is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zh-CN" altLang="zh-CN" sz="1400" dirty="0" smtClean="0">
                  <a:latin typeface="微软雅黑"/>
                  <a:ea typeface="微软雅黑"/>
                  <a:cs typeface="微软雅黑"/>
                </a:rPr>
                <a:t>3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times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,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and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sz="1400" dirty="0" smtClean="0">
                  <a:latin typeface="微软雅黑"/>
                  <a:ea typeface="微软雅黑"/>
                  <a:cs typeface="微软雅黑"/>
                </a:rPr>
                <a:t>IO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sz="1400" dirty="0" smtClean="0">
                  <a:latin typeface="微软雅黑"/>
                  <a:ea typeface="微软雅黑"/>
                  <a:cs typeface="微软雅黑"/>
                </a:rPr>
                <a:t>bandwidth</a:t>
              </a:r>
              <a:r>
                <a:rPr lang="zh-CN" altLang="zh-CN" sz="1400" dirty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increases</a:t>
              </a:r>
              <a:r>
                <a:rPr lang="zh-CN" altLang="en-US" sz="1400" dirty="0" smtClean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sz="1400" kern="1200" dirty="0" smtClean="0">
                  <a:latin typeface="微软雅黑"/>
                  <a:ea typeface="微软雅黑"/>
                  <a:cs typeface="微软雅黑"/>
                </a:rPr>
                <a:t>4</a:t>
              </a:r>
              <a:r>
                <a:rPr lang="zh-CN" altLang="en-US" sz="1400" dirty="0">
                  <a:latin typeface="微软雅黑"/>
                  <a:ea typeface="微软雅黑"/>
                  <a:cs typeface="微软雅黑"/>
                </a:rPr>
                <a:t> </a:t>
              </a:r>
              <a:r>
                <a:rPr lang="en-US" altLang="zh-CN" sz="1400" dirty="0" smtClean="0">
                  <a:latin typeface="微软雅黑"/>
                  <a:ea typeface="微软雅黑"/>
                  <a:cs typeface="微软雅黑"/>
                </a:rPr>
                <a:t>times.</a:t>
              </a:r>
              <a:endParaRPr lang="zh-CN" altLang="en-US" sz="1400" kern="1200" dirty="0">
                <a:latin typeface="微软雅黑"/>
                <a:ea typeface="微软雅黑"/>
                <a:cs typeface="微软雅黑"/>
              </a:endParaRPr>
            </a:p>
          </p:txBody>
        </p:sp>
      </p:grpSp>
      <p:grpSp>
        <p:nvGrpSpPr>
          <p:cNvPr id="28" name="组 27"/>
          <p:cNvGrpSpPr/>
          <p:nvPr/>
        </p:nvGrpSpPr>
        <p:grpSpPr>
          <a:xfrm>
            <a:off x="2202345" y="5483907"/>
            <a:ext cx="5998266" cy="472320"/>
            <a:chOff x="390821" y="4750116"/>
            <a:chExt cx="5998266" cy="472320"/>
          </a:xfrm>
        </p:grpSpPr>
        <p:sp>
          <p:nvSpPr>
            <p:cNvPr id="29" name="圆角矩形 28"/>
            <p:cNvSpPr/>
            <p:nvPr/>
          </p:nvSpPr>
          <p:spPr>
            <a:xfrm>
              <a:off x="390821" y="4750116"/>
              <a:ext cx="5998266" cy="4723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圆角矩形 22"/>
            <p:cNvSpPr/>
            <p:nvPr/>
          </p:nvSpPr>
          <p:spPr>
            <a:xfrm>
              <a:off x="413878" y="4773173"/>
              <a:ext cx="5952152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High Performance</a:t>
              </a:r>
              <a:endParaRPr lang="zh-CN" altLang="en-US" sz="1400" kern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9" name="文本占位符 2"/>
          <p:cNvSpPr txBox="1">
            <a:spLocks/>
          </p:cNvSpPr>
          <p:nvPr/>
        </p:nvSpPr>
        <p:spPr>
          <a:xfrm>
            <a:off x="99982" y="101600"/>
            <a:ext cx="8024426" cy="5714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 smtClean="0"/>
              <a:t> </a:t>
            </a:r>
            <a:r>
              <a:rPr lang="en-US" altLang="zh-CN" dirty="0" smtClean="0"/>
              <a:t>10</a:t>
            </a:r>
            <a:r>
              <a:rPr lang="zh-CN" altLang="en-US" dirty="0" smtClean="0"/>
              <a:t> </a:t>
            </a:r>
            <a:r>
              <a:rPr lang="en-US" altLang="zh-CN" dirty="0" smtClean="0"/>
              <a:t>highlights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server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83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–introduction of system log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wrm\Desktop\8路用户手册\参考\监控屏图片\Screenshots\系统日志\1 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963" y="2233666"/>
            <a:ext cx="6882341" cy="4129405"/>
          </a:xfrm>
          <a:prstGeom prst="rect">
            <a:avLst/>
          </a:prstGeom>
          <a:noFill/>
        </p:spPr>
      </p:pic>
      <p:sp>
        <p:nvSpPr>
          <p:cNvPr id="12" name="圆角矩形 11"/>
          <p:cNvSpPr/>
          <p:nvPr/>
        </p:nvSpPr>
        <p:spPr>
          <a:xfrm>
            <a:off x="3923928" y="2564904"/>
            <a:ext cx="151216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36600" y="1916832"/>
            <a:ext cx="3115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Select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according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to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time</a:t>
            </a:r>
            <a:endParaRPr lang="en-US" altLang="zh-CN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7270204" y="3366308"/>
            <a:ext cx="410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</a:t>
            </a:r>
            <a:r>
              <a:rPr lang="en-US" altLang="zh-CN" b="1" dirty="0" smtClean="0">
                <a:solidFill>
                  <a:srgbClr val="FF0000"/>
                </a:solidFill>
              </a:rPr>
              <a:t> it to choose single log</a:t>
            </a:r>
            <a:endParaRPr lang="en-US" altLang="zh-CN" b="1" dirty="0" smtClean="0">
              <a:solidFill>
                <a:srgbClr val="FF0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195736" y="2564904"/>
            <a:ext cx="158417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444208" y="3717032"/>
            <a:ext cx="43204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3631704" y="1916832"/>
            <a:ext cx="33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Select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log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according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to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module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6511776" y="1853332"/>
            <a:ext cx="376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</a:t>
            </a:r>
            <a:r>
              <a:rPr lang="en-US" altLang="zh-CN" b="1" dirty="0" smtClean="0">
                <a:solidFill>
                  <a:srgbClr val="FF0000"/>
                </a:solidFill>
              </a:rPr>
              <a:t> it to delete chose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log  </a:t>
            </a:r>
            <a:endParaRPr lang="en-US" altLang="zh-CN" b="1" dirty="0" smtClean="0">
              <a:solidFill>
                <a:srgbClr val="FF0000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084168" y="2420888"/>
            <a:ext cx="1008112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6" grpId="0" animBg="1"/>
      <p:bldP spid="17" grpId="0"/>
      <p:bldP spid="18" grpId="0"/>
      <p:bldP spid="1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I980-G10</a:t>
            </a:r>
            <a:r>
              <a:rPr lang="zh-CN" altLang="en-US" dirty="0"/>
              <a:t> </a:t>
            </a:r>
            <a:r>
              <a:rPr lang="en-US" altLang="zh-CN" dirty="0"/>
              <a:t>parts of monitoring screen –introduction of system log </a:t>
            </a:r>
            <a:endParaRPr lang="zh-CN" altLang="en-US" dirty="0"/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wrm\Desktop\8路用户手册\参考\监控屏图片\Screenshots\系统信息\1 (9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8280920" cy="4968552"/>
          </a:xfrm>
          <a:prstGeom prst="rect">
            <a:avLst/>
          </a:prstGeom>
          <a:noFill/>
        </p:spPr>
      </p:pic>
      <p:sp>
        <p:nvSpPr>
          <p:cNvPr id="12" name="圆角矩形 11"/>
          <p:cNvSpPr/>
          <p:nvPr/>
        </p:nvSpPr>
        <p:spPr>
          <a:xfrm>
            <a:off x="755576" y="1988840"/>
            <a:ext cx="2304256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20"/>
          <p:cNvSpPr txBox="1"/>
          <p:nvPr/>
        </p:nvSpPr>
        <p:spPr>
          <a:xfrm>
            <a:off x="2987824" y="2132856"/>
            <a:ext cx="5508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Click</a:t>
            </a:r>
            <a:r>
              <a:rPr lang="en-US" altLang="zh-CN" b="1" dirty="0" smtClean="0">
                <a:solidFill>
                  <a:srgbClr val="FF0000"/>
                </a:solidFill>
              </a:rPr>
              <a:t> it to enter corresponding information interface.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99592" y="3356992"/>
            <a:ext cx="6624736" cy="24482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22"/>
          <p:cNvSpPr txBox="1"/>
          <p:nvPr/>
        </p:nvSpPr>
        <p:spPr>
          <a:xfrm>
            <a:off x="3203848" y="35730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Server</a:t>
            </a:r>
            <a:r>
              <a:rPr lang="en-US" altLang="zh-CN" b="1" dirty="0" smtClean="0">
                <a:solidFill>
                  <a:srgbClr val="FF0000"/>
                </a:solidFill>
              </a:rPr>
              <a:t> information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8749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I980-G10</a:t>
            </a:r>
            <a:r>
              <a:rPr lang="zh-CN" altLang="en-US" dirty="0"/>
              <a:t> </a:t>
            </a:r>
            <a:r>
              <a:rPr lang="en-US" altLang="zh-CN" dirty="0"/>
              <a:t>parts of monitoring screen –introduction of system log </a:t>
            </a:r>
            <a:endParaRPr lang="zh-CN" altLang="en-US" dirty="0"/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wrm\Desktop\8路用户手册\参考\监控屏图片\Screenshots\系统信息\1 (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77280"/>
            <a:ext cx="8340080" cy="5004048"/>
          </a:xfrm>
          <a:prstGeom prst="rect">
            <a:avLst/>
          </a:prstGeom>
          <a:noFill/>
        </p:spPr>
      </p:pic>
      <p:sp>
        <p:nvSpPr>
          <p:cNvPr id="12" name="圆角矩形 11"/>
          <p:cNvSpPr/>
          <p:nvPr/>
        </p:nvSpPr>
        <p:spPr>
          <a:xfrm>
            <a:off x="899592" y="2708920"/>
            <a:ext cx="6624736" cy="35283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22"/>
          <p:cNvSpPr txBox="1"/>
          <p:nvPr/>
        </p:nvSpPr>
        <p:spPr>
          <a:xfrm>
            <a:off x="2771800" y="23488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Network</a:t>
            </a:r>
            <a:r>
              <a:rPr lang="en-US" altLang="zh-CN" b="1" dirty="0" smtClean="0">
                <a:solidFill>
                  <a:srgbClr val="FF0000"/>
                </a:solidFill>
              </a:rPr>
              <a:t> information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6" name="直线连接符 5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51520" y="1052736"/>
            <a:ext cx="856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I980-G10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parts</a:t>
            </a:r>
            <a:r>
              <a:rPr lang="en-US" altLang="zh-CN" dirty="0" smtClean="0"/>
              <a:t> of </a:t>
            </a:r>
            <a:r>
              <a:rPr lang="en-US" altLang="zh-CN" dirty="0" smtClean="0"/>
              <a:t>monitoring</a:t>
            </a:r>
            <a:r>
              <a:rPr lang="en-US" altLang="zh-CN" dirty="0" smtClean="0"/>
              <a:t> screen –MM introduction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5" name="文本占位符 2"/>
          <p:cNvSpPr txBox="1">
            <a:spLocks/>
          </p:cNvSpPr>
          <p:nvPr/>
        </p:nvSpPr>
        <p:spPr>
          <a:xfrm>
            <a:off x="415896" y="128588"/>
            <a:ext cx="7585104" cy="571482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/>
              <a:t>Powerful </a:t>
            </a:r>
            <a:r>
              <a:rPr lang="en-US" altLang="zh-CN" dirty="0"/>
              <a:t>touching LCD</a:t>
            </a:r>
            <a:r>
              <a:rPr lang="zh-CN" altLang="en-US" dirty="0"/>
              <a:t> </a:t>
            </a:r>
            <a:r>
              <a:rPr lang="en-US" altLang="zh-CN" dirty="0" smtClean="0"/>
              <a:t>monitoring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screen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8" name="直线连接符 7"/>
          <p:cNvCxnSpPr/>
          <p:nvPr/>
        </p:nvCxnSpPr>
        <p:spPr>
          <a:xfrm>
            <a:off x="0" y="698500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wrm\Desktop\8路用户手册\参考\监控屏图片\Screenshots\系统信息\1 (8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31032"/>
            <a:ext cx="8370507" cy="5022304"/>
          </a:xfrm>
          <a:prstGeom prst="rect">
            <a:avLst/>
          </a:prstGeom>
          <a:noFill/>
        </p:spPr>
      </p:pic>
      <p:sp>
        <p:nvSpPr>
          <p:cNvPr id="12" name="圆角矩形 11"/>
          <p:cNvSpPr/>
          <p:nvPr/>
        </p:nvSpPr>
        <p:spPr>
          <a:xfrm>
            <a:off x="899592" y="2708920"/>
            <a:ext cx="6624736" cy="35283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22"/>
          <p:cNvSpPr txBox="1"/>
          <p:nvPr/>
        </p:nvSpPr>
        <p:spPr>
          <a:xfrm>
            <a:off x="2771800" y="23488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Company introduction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en-US" altLang="zh-CN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1309831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chemeClr val="bg1">
                <a:lumMod val="50000"/>
              </a:schemeClr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 overview of I980-G10 server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31963" y="23660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en-US" sz="2400" dirty="0"/>
            </a:p>
            <a:p>
              <a:endParaRPr lang="zh-CN" altLang="zh-CN" sz="24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Introduce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every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module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I980-G10 server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endParaRPr lang="zh-CN" altLang="en-US" sz="2400" dirty="0"/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chemeClr val="bg1">
                <a:lumMod val="50000"/>
              </a:schemeClr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376447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Introduce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management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module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I980-G10 server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78480"/>
            <a:ext cx="9121673" cy="1023102"/>
            <a:chOff x="0" y="0"/>
            <a:chExt cx="7287686" cy="766993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FF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62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Structure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installation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 I980-G10 server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49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  description of module plug method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TextBox 4"/>
          <p:cNvSpPr txBox="1"/>
          <p:nvPr/>
        </p:nvSpPr>
        <p:spPr>
          <a:xfrm>
            <a:off x="355600" y="1137518"/>
            <a:ext cx="392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zh-CN" dirty="0" smtClean="0"/>
              <a:t>, I</a:t>
            </a:r>
            <a:r>
              <a:rPr lang="en-US" altLang="zh-CN" dirty="0" smtClean="0"/>
              <a:t>n CPU</a:t>
            </a:r>
            <a:r>
              <a:rPr lang="en-US" altLang="zh-CN" dirty="0" smtClean="0"/>
              <a:t> board,</a:t>
            </a:r>
            <a:r>
              <a:rPr lang="en-US" altLang="zh-CN" dirty="0"/>
              <a:t> </a:t>
            </a:r>
            <a:r>
              <a:rPr lang="en-US" altLang="zh-CN" dirty="0" smtClean="0"/>
              <a:t>IOE</a:t>
            </a:r>
            <a:r>
              <a:rPr lang="en-US" altLang="zh-CN" dirty="0"/>
              <a:t> </a:t>
            </a:r>
            <a:r>
              <a:rPr lang="en-US" altLang="zh-CN" dirty="0" smtClean="0"/>
              <a:t>module and 10-gigabit module, first </a:t>
            </a:r>
            <a:r>
              <a:rPr lang="en-US" altLang="zh-CN" dirty="0"/>
              <a:t>to press lock </a:t>
            </a:r>
            <a:r>
              <a:rPr lang="en-US" altLang="zh-CN" dirty="0" smtClean="0"/>
              <a:t>catch, open locking lever</a:t>
            </a:r>
            <a:r>
              <a:rPr lang="en-US" altLang="zh-CN" dirty="0"/>
              <a:t> </a:t>
            </a:r>
            <a:r>
              <a:rPr lang="en-US" altLang="zh-CN" dirty="0" smtClean="0"/>
              <a:t>and then pull it out</a:t>
            </a:r>
            <a:r>
              <a:rPr lang="zh-CN" altLang="en-US" dirty="0" smtClean="0"/>
              <a:t>；</a:t>
            </a:r>
            <a:endParaRPr lang="en-US" altLang="zh-CN" dirty="0" smtClean="0"/>
          </a:p>
        </p:txBody>
      </p:sp>
      <p:pic>
        <p:nvPicPr>
          <p:cNvPr id="5" name="图片 4" descr="取出南桥.jpg"/>
          <p:cNvPicPr/>
          <p:nvPr/>
        </p:nvPicPr>
        <p:blipFill>
          <a:blip r:embed="rId3" cstate="print"/>
          <a:srcRect l="35359" t="25222" r="22562" b="13525"/>
          <a:stretch>
            <a:fillRect/>
          </a:stretch>
        </p:blipFill>
        <p:spPr>
          <a:xfrm>
            <a:off x="4572000" y="4293096"/>
            <a:ext cx="3816424" cy="230425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3" y="1052737"/>
            <a:ext cx="396044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2.5硬盘透视.eps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9183" y="2276872"/>
            <a:ext cx="2930729" cy="25922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572000" y="3070701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en-US" altLang="zh-CN" dirty="0" smtClean="0"/>
              <a:t>, </a:t>
            </a:r>
            <a:r>
              <a:rPr lang="en-US" altLang="zh-CN" dirty="0" smtClean="0"/>
              <a:t>hard disk, fan and power module all have blue lock catch; then press it.</a:t>
            </a:r>
            <a:endParaRPr lang="en-US" altLang="zh-CN" dirty="0" smtClean="0"/>
          </a:p>
        </p:txBody>
      </p:sp>
      <p:sp>
        <p:nvSpPr>
          <p:cNvPr id="9" name="TextBox 9"/>
          <p:cNvSpPr txBox="1"/>
          <p:nvPr/>
        </p:nvSpPr>
        <p:spPr>
          <a:xfrm>
            <a:off x="114300" y="49040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en-US" altLang="zh-CN" dirty="0" smtClean="0"/>
              <a:t>, before taking out management module, take out fan module beside, then open lock catch of management module, and take out management module.</a:t>
            </a:r>
            <a:endParaRPr lang="zh-CN" altLang="en-US" dirty="0" smtClean="0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management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TextBox 10"/>
          <p:cNvSpPr txBox="1"/>
          <p:nvPr/>
        </p:nvSpPr>
        <p:spPr>
          <a:xfrm>
            <a:off x="114300" y="1988840"/>
            <a:ext cx="424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zh-CN" dirty="0" smtClean="0"/>
              <a:t>, open top cover</a:t>
            </a:r>
            <a:r>
              <a:rPr lang="zh-CN" altLang="en-US" dirty="0" smtClean="0"/>
              <a:t>：</a:t>
            </a:r>
            <a:r>
              <a:rPr lang="en-US" altLang="zh-CN" dirty="0" smtClean="0"/>
              <a:t>as the right picture shows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press lock catch, push it out.</a:t>
            </a:r>
            <a:endParaRPr lang="zh-CN" altLang="en-US" dirty="0"/>
          </a:p>
        </p:txBody>
      </p:sp>
      <p:sp>
        <p:nvSpPr>
          <p:cNvPr id="15" name="TextBox 12"/>
          <p:cNvSpPr txBox="1"/>
          <p:nvPr/>
        </p:nvSpPr>
        <p:spPr>
          <a:xfrm>
            <a:off x="5076056" y="4737918"/>
            <a:ext cx="5388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Push </a:t>
            </a:r>
            <a:r>
              <a:rPr lang="en-US" altLang="zh-CN" dirty="0" smtClean="0"/>
              <a:t>Card</a:t>
            </a:r>
            <a:r>
              <a:rPr lang="en-US" altLang="en-US" dirty="0" smtClean="0"/>
              <a:t>: a little card in management module. As the left picture shows, the small card has switch button and ID button.</a:t>
            </a:r>
            <a:endParaRPr lang="zh-CN" altLang="en-US" dirty="0"/>
          </a:p>
        </p:txBody>
      </p:sp>
      <p:pic>
        <p:nvPicPr>
          <p:cNvPr id="16" name="图片 15" descr="打开顶盖.jpg"/>
          <p:cNvPicPr/>
          <p:nvPr/>
        </p:nvPicPr>
        <p:blipFill>
          <a:blip r:embed="rId3" cstate="print"/>
          <a:srcRect l="35902" t="22706" r="5668" b="25063"/>
          <a:stretch>
            <a:fillRect/>
          </a:stretch>
        </p:blipFill>
        <p:spPr>
          <a:xfrm>
            <a:off x="4644008" y="1772816"/>
            <a:ext cx="3672408" cy="1944216"/>
          </a:xfrm>
          <a:prstGeom prst="rect">
            <a:avLst/>
          </a:prstGeom>
        </p:spPr>
      </p:pic>
      <p:pic>
        <p:nvPicPr>
          <p:cNvPr id="17" name="图片 16" descr="XX模块.jpg"/>
          <p:cNvPicPr/>
          <p:nvPr/>
        </p:nvPicPr>
        <p:blipFill>
          <a:blip r:embed="rId4" cstate="print"/>
          <a:srcRect l="27160" t="19569" r="23644" b="37769"/>
          <a:stretch>
            <a:fillRect/>
          </a:stretch>
        </p:blipFill>
        <p:spPr>
          <a:xfrm>
            <a:off x="539552" y="4077072"/>
            <a:ext cx="374441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10-gigabit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TextBox 14"/>
          <p:cNvSpPr txBox="1"/>
          <p:nvPr/>
        </p:nvSpPr>
        <p:spPr>
          <a:xfrm>
            <a:off x="899592" y="191683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dirty="0"/>
              <a:t>open top cover</a:t>
            </a:r>
            <a:r>
              <a:rPr lang="zh-CN" altLang="en-US" dirty="0"/>
              <a:t>：</a:t>
            </a:r>
            <a:r>
              <a:rPr lang="en-US" altLang="zh-CN" dirty="0"/>
              <a:t>as the right picture shows</a:t>
            </a:r>
            <a:r>
              <a:rPr lang="zh-CN" altLang="en-US" dirty="0"/>
              <a:t>，</a:t>
            </a:r>
            <a:r>
              <a:rPr lang="en-US" altLang="zh-CN" dirty="0"/>
              <a:t>press lock </a:t>
            </a:r>
            <a:r>
              <a:rPr lang="en-US" altLang="zh-CN" dirty="0" smtClean="0"/>
              <a:t>catch</a:t>
            </a:r>
            <a:r>
              <a:rPr lang="en-US" altLang="zh-CN" dirty="0" smtClean="0"/>
              <a:t> in red cross</a:t>
            </a:r>
            <a:r>
              <a:rPr lang="en-US" altLang="zh-CN" dirty="0" smtClean="0"/>
              <a:t>, </a:t>
            </a:r>
            <a:r>
              <a:rPr lang="en-US" altLang="zh-CN" dirty="0"/>
              <a:t>push it out.</a:t>
            </a:r>
            <a:endParaRPr lang="zh-CN" altLang="en-US" dirty="0"/>
          </a:p>
        </p:txBody>
      </p:sp>
      <p:pic>
        <p:nvPicPr>
          <p:cNvPr id="18" name="图片 17" descr="打开顶盖.jpg"/>
          <p:cNvPicPr/>
          <p:nvPr/>
        </p:nvPicPr>
        <p:blipFill>
          <a:blip r:embed="rId3" cstate="print"/>
          <a:srcRect l="11711" t="11587" r="22743" b="30037"/>
          <a:stretch>
            <a:fillRect/>
          </a:stretch>
        </p:blipFill>
        <p:spPr>
          <a:xfrm>
            <a:off x="4788024" y="1340768"/>
            <a:ext cx="3816424" cy="2304256"/>
          </a:xfrm>
          <a:prstGeom prst="rect">
            <a:avLst/>
          </a:prstGeom>
        </p:spPr>
      </p:pic>
      <p:sp>
        <p:nvSpPr>
          <p:cNvPr id="19" name="TextBox 16"/>
          <p:cNvSpPr txBox="1"/>
          <p:nvPr/>
        </p:nvSpPr>
        <p:spPr>
          <a:xfrm>
            <a:off x="5004048" y="4654877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installing</a:t>
            </a:r>
            <a:r>
              <a:rPr lang="en-US" altLang="zh-CN" dirty="0"/>
              <a:t> led </a:t>
            </a:r>
            <a:r>
              <a:rPr lang="en-US" altLang="zh-CN" dirty="0" smtClean="0"/>
              <a:t>cob</a:t>
            </a:r>
            <a:r>
              <a:rPr lang="zh-CN" altLang="en-US" dirty="0"/>
              <a:t>:</a:t>
            </a:r>
            <a:r>
              <a:rPr lang="en-US" altLang="zh-CN" dirty="0" smtClean="0"/>
              <a:t>as </a:t>
            </a:r>
            <a:r>
              <a:rPr lang="en-US" altLang="zh-CN" dirty="0"/>
              <a:t>the </a:t>
            </a:r>
            <a:r>
              <a:rPr lang="en-US" altLang="zh-CN" dirty="0" smtClean="0"/>
              <a:t>left </a:t>
            </a:r>
            <a:r>
              <a:rPr lang="en-US" altLang="zh-CN" dirty="0"/>
              <a:t>picture shows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install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three</a:t>
            </a:r>
            <a:r>
              <a:rPr lang="en-US" altLang="zh-CN" dirty="0" smtClean="0"/>
              <a:t> </a:t>
            </a:r>
            <a:r>
              <a:rPr lang="en-US" altLang="zh-CN" dirty="0"/>
              <a:t>led </a:t>
            </a:r>
            <a:r>
              <a:rPr lang="en-US" altLang="zh-CN" dirty="0" smtClean="0"/>
              <a:t>cobs</a:t>
            </a:r>
            <a:r>
              <a:rPr lang="zh-CN" altLang="en-US" dirty="0"/>
              <a:t>.</a:t>
            </a:r>
            <a:endParaRPr lang="zh-CN" altLang="en-US" dirty="0"/>
          </a:p>
        </p:txBody>
      </p:sp>
      <p:pic>
        <p:nvPicPr>
          <p:cNvPr id="20" name="图片 19" descr="导光柱.jpg"/>
          <p:cNvPicPr/>
          <p:nvPr/>
        </p:nvPicPr>
        <p:blipFill>
          <a:blip r:embed="rId4" cstate="print"/>
          <a:srcRect l="21241" t="18072" r="6007" b="29398"/>
          <a:stretch>
            <a:fillRect/>
          </a:stretch>
        </p:blipFill>
        <p:spPr>
          <a:xfrm>
            <a:off x="790625" y="3429000"/>
            <a:ext cx="3781375" cy="219989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899592" y="594928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installing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order</a:t>
            </a:r>
            <a:r>
              <a:rPr lang="zh-CN" altLang="en-US" dirty="0" smtClean="0"/>
              <a:t>：</a:t>
            </a:r>
            <a:r>
              <a:rPr lang="en-US" altLang="zh-CN" dirty="0" smtClean="0"/>
              <a:t>when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only</a:t>
            </a:r>
            <a:r>
              <a:rPr lang="zh-CN" altLang="en-US" dirty="0" smtClean="0"/>
              <a:t> </a:t>
            </a:r>
            <a:r>
              <a:rPr lang="en-US" altLang="zh-CN" dirty="0" smtClean="0"/>
              <a:t>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10-gigabit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module,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 </a:t>
            </a:r>
            <a:r>
              <a:rPr lang="en-US" altLang="zh-CN" dirty="0"/>
              <a:t>in </a:t>
            </a:r>
            <a:r>
              <a:rPr lang="en-US" altLang="zh-CN" dirty="0" smtClean="0"/>
              <a:t>preference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slot1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86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Dismounting computing module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0"/>
          <p:cNvSpPr txBox="1"/>
          <p:nvPr/>
        </p:nvSpPr>
        <p:spPr>
          <a:xfrm>
            <a:off x="636960" y="1234976"/>
            <a:ext cx="5979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en-US" dirty="0" smtClean="0"/>
              <a:t>, </a:t>
            </a:r>
            <a:r>
              <a:rPr lang="en-US" altLang="zh-CN" dirty="0" smtClean="0"/>
              <a:t>before installing</a:t>
            </a:r>
            <a:r>
              <a:rPr lang="en-US" altLang="zh-CN" dirty="0" smtClean="0"/>
              <a:t> </a:t>
            </a:r>
            <a:r>
              <a:rPr lang="en-US" altLang="zh-CN" dirty="0" smtClean="0"/>
              <a:t>computing </a:t>
            </a:r>
            <a:r>
              <a:rPr lang="en-US" altLang="zh-CN" dirty="0"/>
              <a:t>module, </a:t>
            </a:r>
            <a:r>
              <a:rPr lang="en-US" altLang="zh-CN" dirty="0" smtClean="0"/>
              <a:t>the</a:t>
            </a:r>
            <a:r>
              <a:rPr lang="en-US" altLang="zh-CN" dirty="0" smtClean="0"/>
              <a:t> hot-plug button on computing module should be installed first, as shown in right picture.</a:t>
            </a:r>
            <a:endParaRPr lang="zh-CN" altLang="en-US" dirty="0"/>
          </a:p>
        </p:txBody>
      </p:sp>
      <p:sp>
        <p:nvSpPr>
          <p:cNvPr id="9" name="TextBox 14"/>
          <p:cNvSpPr txBox="1"/>
          <p:nvPr/>
        </p:nvSpPr>
        <p:spPr>
          <a:xfrm>
            <a:off x="5219700" y="4388911"/>
            <a:ext cx="697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, </a:t>
            </a:r>
            <a:r>
              <a:rPr lang="en-US" altLang="zh-CN" dirty="0" smtClean="0"/>
              <a:t>put</a:t>
            </a:r>
            <a:r>
              <a:rPr lang="zh-CN" altLang="en-US" dirty="0" smtClean="0"/>
              <a:t> </a:t>
            </a:r>
            <a:r>
              <a:rPr lang="en-US" altLang="zh-CN" dirty="0" smtClean="0"/>
              <a:t>hardy holes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mushroom columns,</a:t>
            </a:r>
            <a:r>
              <a:rPr lang="zh-CN" altLang="en-US" dirty="0" smtClean="0"/>
              <a:t> </a:t>
            </a:r>
            <a:r>
              <a:rPr lang="en-US" altLang="zh-CN" dirty="0" smtClean="0"/>
              <a:t>flat</a:t>
            </a:r>
            <a:r>
              <a:rPr lang="zh-CN" altLang="en-US" dirty="0" smtClean="0"/>
              <a:t> </a:t>
            </a:r>
            <a:r>
              <a:rPr lang="en-US" altLang="zh-CN" dirty="0" smtClean="0"/>
              <a:t>push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make</a:t>
            </a:r>
            <a:r>
              <a:rPr lang="zh-CN" altLang="en-US" dirty="0" smtClean="0"/>
              <a:t> </a:t>
            </a:r>
            <a:r>
              <a:rPr lang="en-US" altLang="zh-CN" dirty="0"/>
              <a:t>mushroom </a:t>
            </a:r>
            <a:r>
              <a:rPr lang="en-US" altLang="zh-CN" dirty="0" smtClean="0"/>
              <a:t>column</a:t>
            </a:r>
            <a:r>
              <a:rPr lang="zh-CN" altLang="en-US" dirty="0" smtClean="0"/>
              <a:t> </a:t>
            </a:r>
            <a:r>
              <a:rPr lang="en-US" altLang="zh-CN" dirty="0"/>
              <a:t>stuck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/>
              <a:t>hardy </a:t>
            </a:r>
            <a:r>
              <a:rPr lang="en-US" altLang="zh-CN" dirty="0" smtClean="0"/>
              <a:t>holes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finally</a:t>
            </a:r>
            <a:r>
              <a:rPr lang="zh-CN" altLang="en-US" dirty="0" smtClean="0"/>
              <a:t> </a:t>
            </a:r>
            <a:r>
              <a:rPr lang="en-US" altLang="zh-CN" dirty="0"/>
              <a:t>tighten up </a:t>
            </a:r>
            <a:r>
              <a:rPr lang="en-US" altLang="zh-CN" dirty="0" smtClean="0"/>
              <a:t>four screws.</a:t>
            </a:r>
            <a:endParaRPr lang="zh-CN" altLang="en-US" dirty="0"/>
          </a:p>
        </p:txBody>
      </p:sp>
      <p:pic>
        <p:nvPicPr>
          <p:cNvPr id="10" name="图片 9" descr="按钮.JPG"/>
          <p:cNvPicPr/>
          <p:nvPr/>
        </p:nvPicPr>
        <p:blipFill>
          <a:blip r:embed="rId3" cstate="print"/>
          <a:srcRect r="13875" b="20889"/>
          <a:stretch>
            <a:fillRect/>
          </a:stretch>
        </p:blipFill>
        <p:spPr>
          <a:xfrm>
            <a:off x="7307436" y="925984"/>
            <a:ext cx="2520280" cy="2016224"/>
          </a:xfrm>
          <a:prstGeom prst="rect">
            <a:avLst/>
          </a:prstGeom>
        </p:spPr>
      </p:pic>
      <p:pic>
        <p:nvPicPr>
          <p:cNvPr id="12" name="图片 11" descr="葫芦孔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4458" y="2420888"/>
            <a:ext cx="459561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6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>
            <a:spLocks/>
          </p:cNvSpPr>
          <p:nvPr/>
        </p:nvSpPr>
        <p:spPr>
          <a:xfrm>
            <a:off x="457200" y="239156"/>
            <a:ext cx="10502900" cy="5975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cs typeface="+mn-cs"/>
              </a:rPr>
              <a:t>Dismounting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inner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chassis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0" y="736600"/>
            <a:ext cx="12192000" cy="381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TextBox 10"/>
          <p:cNvSpPr txBox="1"/>
          <p:nvPr/>
        </p:nvSpPr>
        <p:spPr>
          <a:xfrm>
            <a:off x="344736" y="361543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/>
              <a:t>,</a:t>
            </a:r>
            <a:r>
              <a:rPr lang="en-US" altLang="zh-CN" dirty="0" smtClean="0"/>
              <a:t>screw</a:t>
            </a:r>
            <a:r>
              <a:rPr lang="en-US" altLang="zh-CN" dirty="0" smtClean="0"/>
              <a:t> location</a:t>
            </a:r>
            <a:r>
              <a:rPr lang="zh-CN" altLang="en-US" dirty="0" smtClean="0"/>
              <a:t>：</a:t>
            </a:r>
            <a:r>
              <a:rPr lang="en-US" altLang="zh-CN" dirty="0" smtClean="0"/>
              <a:t>6 on the back of machine, 3 on the top, </a:t>
            </a:r>
            <a:r>
              <a:rPr lang="en-US" altLang="zh-CN" dirty="0" smtClean="0"/>
              <a:t>3</a:t>
            </a:r>
            <a:r>
              <a:rPr lang="en-US" altLang="en-US" dirty="0"/>
              <a:t> </a:t>
            </a:r>
            <a:r>
              <a:rPr lang="en-US" altLang="en-US" dirty="0" smtClean="0"/>
              <a:t>on each two side</a:t>
            </a:r>
            <a:r>
              <a:rPr lang="zh-CN" altLang="en-US" dirty="0" smtClean="0"/>
              <a:t>，</a:t>
            </a:r>
            <a:r>
              <a:rPr lang="en-US" altLang="zh-CN" dirty="0" smtClean="0"/>
              <a:t>as</a:t>
            </a:r>
            <a:r>
              <a:rPr lang="en-US" altLang="zh-CN" dirty="0" smtClean="0"/>
              <a:t> shown in pictures above</a:t>
            </a:r>
            <a:r>
              <a:rPr lang="en-US" altLang="en-US" dirty="0" smtClean="0"/>
              <a:t>.</a:t>
            </a:r>
            <a:r>
              <a:rPr lang="zh-CN" altLang="en-US" dirty="0" smtClean="0"/>
              <a:t> </a:t>
            </a:r>
            <a:r>
              <a:rPr lang="en-US" altLang="en-US" dirty="0" smtClean="0"/>
              <a:t>Unscrewing these screws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inner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taken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out.</a:t>
            </a:r>
            <a:endParaRPr lang="zh-CN" altLang="en-US" dirty="0"/>
          </a:p>
        </p:txBody>
      </p:sp>
      <p:pic>
        <p:nvPicPr>
          <p:cNvPr id="9" name="图片 8" descr="后面螺丝.jpg"/>
          <p:cNvPicPr/>
          <p:nvPr/>
        </p:nvPicPr>
        <p:blipFill>
          <a:blip r:embed="rId3" cstate="print"/>
          <a:srcRect l="8636" t="3687" r="8636"/>
          <a:stretch>
            <a:fillRect/>
          </a:stretch>
        </p:blipFill>
        <p:spPr>
          <a:xfrm>
            <a:off x="539552" y="1556792"/>
            <a:ext cx="2520280" cy="2016224"/>
          </a:xfrm>
          <a:prstGeom prst="rect">
            <a:avLst/>
          </a:prstGeom>
        </p:spPr>
      </p:pic>
      <p:pic>
        <p:nvPicPr>
          <p:cNvPr id="10" name="图片 9" descr="上方螺丝.jpg"/>
          <p:cNvPicPr/>
          <p:nvPr/>
        </p:nvPicPr>
        <p:blipFill>
          <a:blip r:embed="rId4" cstate="print"/>
          <a:srcRect t="18965" b="31035"/>
          <a:stretch>
            <a:fillRect/>
          </a:stretch>
        </p:blipFill>
        <p:spPr>
          <a:xfrm>
            <a:off x="3203848" y="1556792"/>
            <a:ext cx="2520280" cy="1944216"/>
          </a:xfrm>
          <a:prstGeom prst="rect">
            <a:avLst/>
          </a:prstGeom>
        </p:spPr>
      </p:pic>
      <p:pic>
        <p:nvPicPr>
          <p:cNvPr id="12" name="图片 11" descr="两侧螺丝.jpg"/>
          <p:cNvPicPr/>
          <p:nvPr/>
        </p:nvPicPr>
        <p:blipFill>
          <a:blip r:embed="rId5" cstate="print"/>
          <a:srcRect l="28424" t="3616" b="8874"/>
          <a:stretch>
            <a:fillRect/>
          </a:stretch>
        </p:blipFill>
        <p:spPr>
          <a:xfrm>
            <a:off x="5868144" y="1556792"/>
            <a:ext cx="2664296" cy="194421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32036" y="4352528"/>
            <a:ext cx="5649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en-US" altLang="en-US" dirty="0" smtClean="0"/>
              <a:t>, two fragments on two sides</a:t>
            </a:r>
            <a:r>
              <a:rPr lang="zh-CN" altLang="en-US" dirty="0" smtClean="0"/>
              <a:t>：</a:t>
            </a:r>
            <a:r>
              <a:rPr lang="en-US" altLang="zh-CN" dirty="0" smtClean="0"/>
              <a:t>when</a:t>
            </a:r>
            <a:r>
              <a:rPr lang="en-US" altLang="zh-CN" dirty="0" smtClean="0"/>
              <a:t> taking out half of inner chassis, it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be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stuck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fragments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being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pressed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will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help</a:t>
            </a:r>
            <a:r>
              <a:rPr lang="zh-CN" altLang="en-US" dirty="0" smtClean="0"/>
              <a:t>  </a:t>
            </a:r>
            <a:r>
              <a:rPr lang="en-US" altLang="zh-CN" dirty="0" smtClean="0"/>
              <a:t>take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out,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shown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right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picture.</a:t>
            </a:r>
            <a:endParaRPr lang="zh-CN" altLang="en-US" dirty="0"/>
          </a:p>
        </p:txBody>
      </p:sp>
      <p:pic>
        <p:nvPicPr>
          <p:cNvPr id="15" name="图片 14" descr="两侧弹片.jpg"/>
          <p:cNvPicPr/>
          <p:nvPr/>
        </p:nvPicPr>
        <p:blipFill>
          <a:blip r:embed="rId6" cstate="print"/>
          <a:srcRect l="12220" r="15996" b="21575"/>
          <a:stretch>
            <a:fillRect/>
          </a:stretch>
        </p:blipFill>
        <p:spPr>
          <a:xfrm>
            <a:off x="6040884" y="4337720"/>
            <a:ext cx="3600400" cy="2520280"/>
          </a:xfrm>
          <a:prstGeom prst="rect">
            <a:avLst/>
          </a:prstGeom>
        </p:spPr>
      </p:pic>
      <p:sp>
        <p:nvSpPr>
          <p:cNvPr id="16" name="TextBox 12"/>
          <p:cNvSpPr txBox="1"/>
          <p:nvPr/>
        </p:nvSpPr>
        <p:spPr>
          <a:xfrm>
            <a:off x="395536" y="5661248"/>
            <a:ext cx="5014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、</a:t>
            </a:r>
            <a:r>
              <a:rPr lang="en-US" altLang="zh-CN" dirty="0" smtClean="0"/>
              <a:t>hole</a:t>
            </a:r>
            <a:r>
              <a:rPr lang="en-US" altLang="zh-CN" dirty="0" smtClean="0"/>
              <a:t> design</a:t>
            </a:r>
            <a:r>
              <a:rPr lang="en-US" altLang="en-US" dirty="0" smtClean="0"/>
              <a:t>: there 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holes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both</a:t>
            </a:r>
            <a:r>
              <a:rPr lang="zh-CN" altLang="en-US" dirty="0" smtClean="0"/>
              <a:t> </a:t>
            </a:r>
            <a:r>
              <a:rPr lang="en-US" altLang="zh-CN" dirty="0" smtClean="0"/>
              <a:t>sides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inner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chassis,</a:t>
            </a:r>
            <a:r>
              <a:rPr lang="zh-CN" altLang="en-US" dirty="0" smtClean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shown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 smtClean="0"/>
              <a:t>picture</a:t>
            </a:r>
            <a:r>
              <a:rPr lang="zh-CN" altLang="en-US" dirty="0" smtClean="0"/>
              <a:t>. </a:t>
            </a:r>
            <a:r>
              <a:rPr lang="en-US" altLang="zh-CN" dirty="0" smtClean="0"/>
              <a:t>They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convenient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taking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inner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chassis.</a:t>
            </a:r>
            <a:endParaRPr lang="zh-CN" altLang="en-US" dirty="0"/>
          </a:p>
        </p:txBody>
      </p:sp>
      <p:sp>
        <p:nvSpPr>
          <p:cNvPr id="17" name="圆角矩形 16"/>
          <p:cNvSpPr/>
          <p:nvPr/>
        </p:nvSpPr>
        <p:spPr>
          <a:xfrm>
            <a:off x="6156176" y="5877272"/>
            <a:ext cx="118442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fragment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6300192" y="4869160"/>
            <a:ext cx="93610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hole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104344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/>
              <a:t>,</a:t>
            </a:r>
            <a:r>
              <a:rPr lang="en-US" altLang="zh-CN" dirty="0" smtClean="0"/>
              <a:t>description</a:t>
            </a:r>
            <a:r>
              <a:rPr lang="zh-CN" altLang="en-US" dirty="0" smtClean="0"/>
              <a:t>：</a:t>
            </a:r>
            <a:r>
              <a:rPr lang="en-US" altLang="zh-CN" dirty="0" smtClean="0"/>
              <a:t>when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installing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panel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fan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board</a:t>
            </a:r>
            <a:r>
              <a:rPr lang="zh-CN" altLang="en-US" dirty="0" smtClean="0"/>
              <a:t>,</a:t>
            </a:r>
            <a:r>
              <a:rPr lang="en-US" altLang="zh-CN" dirty="0" smtClean="0"/>
              <a:t>remove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inner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chassis</a:t>
            </a:r>
            <a:r>
              <a:rPr lang="zh-CN" altLang="en-US" dirty="0" smtClean="0"/>
              <a:t> </a:t>
            </a:r>
            <a:r>
              <a:rPr lang="en-US" altLang="zh-CN" dirty="0" smtClean="0"/>
              <a:t>first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42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17" grpId="0" animBg="1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9300</TotalTime>
  <Words>7927</Words>
  <Application>Microsoft Macintosh PowerPoint</Application>
  <PresentationFormat>自定义</PresentationFormat>
  <Paragraphs>1566</Paragraphs>
  <Slides>114</Slides>
  <Notes>112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114</vt:i4>
      </vt:variant>
    </vt:vector>
  </HeadingPairs>
  <TitlesOfParts>
    <vt:vector size="118" baseType="lpstr">
      <vt:lpstr>Office 主题</vt:lpstr>
      <vt:lpstr>3_Office 主题​​</vt:lpstr>
      <vt:lpstr>4_Office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匿名用户</dc:creator>
  <cp:lastModifiedBy>J</cp:lastModifiedBy>
  <cp:revision>368</cp:revision>
  <dcterms:created xsi:type="dcterms:W3CDTF">2015-05-23T09:15:06Z</dcterms:created>
  <dcterms:modified xsi:type="dcterms:W3CDTF">2015-11-04T05:42:24Z</dcterms:modified>
</cp:coreProperties>
</file>